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3" r:id="rId10"/>
    <p:sldId id="265" r:id="rId11"/>
    <p:sldId id="267" r:id="rId12"/>
    <p:sldId id="405" r:id="rId13"/>
    <p:sldId id="268" r:id="rId14"/>
    <p:sldId id="269" r:id="rId15"/>
    <p:sldId id="271" r:id="rId16"/>
    <p:sldId id="406" r:id="rId17"/>
    <p:sldId id="272" r:id="rId18"/>
    <p:sldId id="273" r:id="rId19"/>
    <p:sldId id="274" r:id="rId20"/>
    <p:sldId id="275" r:id="rId21"/>
    <p:sldId id="421" r:id="rId22"/>
    <p:sldId id="276" r:id="rId23"/>
    <p:sldId id="277" r:id="rId24"/>
    <p:sldId id="279" r:id="rId25"/>
    <p:sldId id="280" r:id="rId26"/>
    <p:sldId id="281" r:id="rId27"/>
    <p:sldId id="282" r:id="rId28"/>
    <p:sldId id="283" r:id="rId29"/>
    <p:sldId id="284" r:id="rId30"/>
    <p:sldId id="285" r:id="rId31"/>
    <p:sldId id="407" r:id="rId32"/>
    <p:sldId id="286" r:id="rId33"/>
    <p:sldId id="287" r:id="rId34"/>
    <p:sldId id="288" r:id="rId35"/>
    <p:sldId id="289" r:id="rId36"/>
    <p:sldId id="291" r:id="rId37"/>
    <p:sldId id="408" r:id="rId38"/>
    <p:sldId id="292" r:id="rId39"/>
    <p:sldId id="293" r:id="rId40"/>
    <p:sldId id="294" r:id="rId41"/>
    <p:sldId id="295" r:id="rId42"/>
    <p:sldId id="296" r:id="rId43"/>
    <p:sldId id="298" r:id="rId44"/>
    <p:sldId id="299" r:id="rId45"/>
    <p:sldId id="300" r:id="rId46"/>
    <p:sldId id="301" r:id="rId47"/>
    <p:sldId id="303" r:id="rId48"/>
    <p:sldId id="305" r:id="rId49"/>
    <p:sldId id="306" r:id="rId50"/>
    <p:sldId id="307" r:id="rId51"/>
    <p:sldId id="308" r:id="rId52"/>
    <p:sldId id="310" r:id="rId53"/>
    <p:sldId id="410" r:id="rId54"/>
    <p:sldId id="311" r:id="rId55"/>
    <p:sldId id="312" r:id="rId56"/>
    <p:sldId id="313" r:id="rId57"/>
    <p:sldId id="314" r:id="rId58"/>
    <p:sldId id="315" r:id="rId59"/>
    <p:sldId id="317" r:id="rId60"/>
    <p:sldId id="411" r:id="rId61"/>
    <p:sldId id="318" r:id="rId62"/>
    <p:sldId id="319" r:id="rId63"/>
    <p:sldId id="320" r:id="rId64"/>
    <p:sldId id="321" r:id="rId65"/>
    <p:sldId id="322" r:id="rId66"/>
    <p:sldId id="323" r:id="rId67"/>
    <p:sldId id="325" r:id="rId68"/>
    <p:sldId id="326" r:id="rId69"/>
    <p:sldId id="327" r:id="rId70"/>
    <p:sldId id="328" r:id="rId71"/>
    <p:sldId id="329" r:id="rId72"/>
    <p:sldId id="330" r:id="rId73"/>
    <p:sldId id="331" r:id="rId74"/>
    <p:sldId id="332" r:id="rId75"/>
    <p:sldId id="334" r:id="rId76"/>
    <p:sldId id="335" r:id="rId77"/>
    <p:sldId id="336" r:id="rId78"/>
    <p:sldId id="338" r:id="rId79"/>
    <p:sldId id="340" r:id="rId80"/>
    <p:sldId id="413" r:id="rId81"/>
    <p:sldId id="341" r:id="rId82"/>
    <p:sldId id="342" r:id="rId83"/>
    <p:sldId id="343" r:id="rId84"/>
    <p:sldId id="344" r:id="rId85"/>
    <p:sldId id="345" r:id="rId86"/>
    <p:sldId id="347" r:id="rId87"/>
    <p:sldId id="414" r:id="rId88"/>
    <p:sldId id="348" r:id="rId89"/>
    <p:sldId id="349" r:id="rId90"/>
    <p:sldId id="350" r:id="rId91"/>
    <p:sldId id="351" r:id="rId92"/>
    <p:sldId id="352" r:id="rId93"/>
    <p:sldId id="353" r:id="rId94"/>
    <p:sldId id="415" r:id="rId95"/>
    <p:sldId id="416" r:id="rId96"/>
    <p:sldId id="354" r:id="rId97"/>
    <p:sldId id="355" r:id="rId98"/>
    <p:sldId id="356" r:id="rId99"/>
    <p:sldId id="357" r:id="rId100"/>
    <p:sldId id="359" r:id="rId101"/>
    <p:sldId id="417" r:id="rId102"/>
    <p:sldId id="360" r:id="rId103"/>
    <p:sldId id="361" r:id="rId104"/>
    <p:sldId id="362" r:id="rId105"/>
    <p:sldId id="363" r:id="rId106"/>
    <p:sldId id="364" r:id="rId107"/>
    <p:sldId id="365" r:id="rId108"/>
    <p:sldId id="367" r:id="rId109"/>
    <p:sldId id="418" r:id="rId110"/>
    <p:sldId id="368" r:id="rId111"/>
    <p:sldId id="369" r:id="rId112"/>
    <p:sldId id="370" r:id="rId113"/>
    <p:sldId id="371" r:id="rId114"/>
    <p:sldId id="372" r:id="rId115"/>
    <p:sldId id="419" r:id="rId116"/>
    <p:sldId id="373" r:id="rId117"/>
    <p:sldId id="374" r:id="rId118"/>
    <p:sldId id="375" r:id="rId119"/>
    <p:sldId id="376" r:id="rId120"/>
    <p:sldId id="377" r:id="rId121"/>
    <p:sldId id="379" r:id="rId122"/>
    <p:sldId id="420" r:id="rId123"/>
    <p:sldId id="380" r:id="rId124"/>
    <p:sldId id="381" r:id="rId125"/>
    <p:sldId id="382" r:id="rId126"/>
    <p:sldId id="383" r:id="rId127"/>
    <p:sldId id="385" r:id="rId128"/>
    <p:sldId id="386" r:id="rId129"/>
    <p:sldId id="387" r:id="rId130"/>
    <p:sldId id="388" r:id="rId131"/>
    <p:sldId id="389" r:id="rId132"/>
    <p:sldId id="390" r:id="rId133"/>
    <p:sldId id="391" r:id="rId134"/>
    <p:sldId id="393" r:id="rId135"/>
    <p:sldId id="394" r:id="rId136"/>
    <p:sldId id="395" r:id="rId137"/>
    <p:sldId id="396" r:id="rId138"/>
    <p:sldId id="397" r:id="rId139"/>
    <p:sldId id="398" r:id="rId140"/>
    <p:sldId id="400" r:id="rId141"/>
    <p:sldId id="402" r:id="rId142"/>
    <p:sldId id="401" r:id="rId143"/>
    <p:sldId id="403" r:id="rId144"/>
    <p:sldId id="404" r:id="rId145"/>
  </p:sldIdLst>
  <p:sldSz cx="12192000" cy="6858000"/>
  <p:notesSz cx="6858000" cy="12192000"/>
  <p:custDataLst>
    <p:tags r:id="rId149"/>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200" d="100"/>
        <a:sy n="200" d="100"/>
      </p:scale>
      <p:origin x="0" y="-171192"/>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9" Type="http://schemas.openxmlformats.org/officeDocument/2006/relationships/tags" Target="tags/tag28.xml"/><Relationship Id="rId148" Type="http://schemas.openxmlformats.org/officeDocument/2006/relationships/tableStyles" Target="tableStyles.xml"/><Relationship Id="rId147" Type="http://schemas.openxmlformats.org/officeDocument/2006/relationships/viewProps" Target="viewProps.xml"/><Relationship Id="rId146" Type="http://schemas.openxmlformats.org/officeDocument/2006/relationships/presProps" Target="presProps.xml"/><Relationship Id="rId145" Type="http://schemas.openxmlformats.org/officeDocument/2006/relationships/slide" Target="slides/slide142.xml"/><Relationship Id="rId144" Type="http://schemas.openxmlformats.org/officeDocument/2006/relationships/slide" Target="slides/slide141.xml"/><Relationship Id="rId143" Type="http://schemas.openxmlformats.org/officeDocument/2006/relationships/slide" Target="slides/slide140.xml"/><Relationship Id="rId142" Type="http://schemas.openxmlformats.org/officeDocument/2006/relationships/slide" Target="slides/slide139.xml"/><Relationship Id="rId141" Type="http://schemas.openxmlformats.org/officeDocument/2006/relationships/slide" Target="slides/slide138.xml"/><Relationship Id="rId140" Type="http://schemas.openxmlformats.org/officeDocument/2006/relationships/slide" Target="slides/slide137.xml"/><Relationship Id="rId14" Type="http://schemas.openxmlformats.org/officeDocument/2006/relationships/slide" Target="slides/slide11.xml"/><Relationship Id="rId139" Type="http://schemas.openxmlformats.org/officeDocument/2006/relationships/slide" Target="slides/slide136.xml"/><Relationship Id="rId138" Type="http://schemas.openxmlformats.org/officeDocument/2006/relationships/slide" Target="slides/slide135.xml"/><Relationship Id="rId137" Type="http://schemas.openxmlformats.org/officeDocument/2006/relationships/slide" Target="slides/slide134.xml"/><Relationship Id="rId136" Type="http://schemas.openxmlformats.org/officeDocument/2006/relationships/slide" Target="slides/slide133.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0.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8.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4.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5.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1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8.xml"/></Relationships>
</file>

<file path=ppt/notesSlides/_rels/notesSlide1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9.xml"/></Relationships>
</file>

<file path=ppt/notesSlides/_rels/notesSlide1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0.xml"/></Relationships>
</file>

<file path=ppt/notesSlides/_rels/notesSlide1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1.xml"/></Relationships>
</file>

<file path=ppt/notesSlides/_rels/notesSlide1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2.xml"/></Relationships>
</file>

<file path=ppt/notesSlides/_rels/notesSlide1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4.xml"/></Relationships>
</file>

<file path=ppt/notesSlides/_rels/notesSlide1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5.xml"/></Relationships>
</file>

<file path=ppt/notesSlides/_rels/notesSlide1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6.xml"/></Relationships>
</file>

<file path=ppt/notesSlides/_rels/notesSlide1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7.xml"/></Relationships>
</file>

<file path=ppt/notesSlides/_rels/notesSlide1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8.xml"/></Relationships>
</file>

<file path=ppt/notesSlides/_rels/notesSlide1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9.xml"/></Relationships>
</file>

<file path=ppt/notesSlides/_rels/notesSlide1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0.xml"/></Relationships>
</file>

<file path=ppt/notesSlides/_rels/notesSlide1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1.xml"/></Relationships>
</file>

<file path=ppt/notesSlides/_rels/notesSlide1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696b8be2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db21b858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4dae669c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7c9779d3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11e34c00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16d70428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d0a0ef0e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e58fb50d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96f8099b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5a9a9502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099f51e46103c3b2084da#tid=68f734a7ba80cb000ac8e121#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a2a65f5a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7680eeab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19f57e2b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caa3dce0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ee0f7144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内容1#df=2f128d9d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内容1#df=1f606561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内容1#df=afce54fe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内容1#df=755e8d9a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内容1#df=6aa28e09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刷应用文写作</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选择性必修      第三册  YL</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463b80b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542d9b43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0" Type="http://schemas.openxmlformats.org/officeDocument/2006/relationships/theme" Target="../theme/theme1.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4.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5.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5.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5.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5.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5.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5.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5.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5.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5.xml"/></Relationships>
</file>

<file path=ppt/slides/_rels/slide118.xml.rels><?xml version="1.0" encoding="UTF-8" standalone="yes"?>
<Relationships xmlns="http://schemas.openxmlformats.org/package/2006/relationships"><Relationship Id="rId3" Type="http://schemas.openxmlformats.org/officeDocument/2006/relationships/notesSlide" Target="../notesSlides/notesSlide105.xml"/><Relationship Id="rId2" Type="http://schemas.openxmlformats.org/officeDocument/2006/relationships/slideLayout" Target="../slideLayouts/slideLayout25.xml"/><Relationship Id="rId1" Type="http://schemas.openxmlformats.org/officeDocument/2006/relationships/image" Target="../media/image10.png"/></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6.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6.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6.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6.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7.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7.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7.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7.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7.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7.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8.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8.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8.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8.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8.xml"/></Relationships>
</file>

<file path=ppt/slides/_rels/slide137.xml.rels><?xml version="1.0" encoding="UTF-8" standalone="yes"?>
<Relationships xmlns="http://schemas.openxmlformats.org/package/2006/relationships"><Relationship Id="rId3" Type="http://schemas.openxmlformats.org/officeDocument/2006/relationships/notesSlide" Target="../notesSlides/notesSlide123.xml"/><Relationship Id="rId2" Type="http://schemas.openxmlformats.org/officeDocument/2006/relationships/slideLayout" Target="../slideLayouts/slideLayout28.xml"/><Relationship Id="rId1" Type="http://schemas.openxmlformats.org/officeDocument/2006/relationships/image" Target="../media/image11.png"/></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9.xml"/></Relationships>
</file>

<file path=ppt/slides/_rels/slide139.xml.rels><?xml version="1.0" encoding="UTF-8" standalone="yes"?>
<Relationships xmlns="http://schemas.openxmlformats.org/package/2006/relationships"><Relationship Id="rId3" Type="http://schemas.openxmlformats.org/officeDocument/2006/relationships/notesSlide" Target="../notesSlides/notesSlide125.xml"/><Relationship Id="rId2" Type="http://schemas.openxmlformats.org/officeDocument/2006/relationships/slideLayout" Target="../slideLayouts/slideLayout29.xml"/><Relationship Id="rId1" Type="http://schemas.openxmlformats.org/officeDocument/2006/relationships/image" Target="../media/image1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9.xml"/></Relationships>
</file>

<file path=ppt/slides/_rels/slide141.xml.rels><?xml version="1.0" encoding="UTF-8" standalone="yes"?>
<Relationships xmlns="http://schemas.openxmlformats.org/package/2006/relationships"><Relationship Id="rId4" Type="http://schemas.openxmlformats.org/officeDocument/2006/relationships/notesSlide" Target="../notesSlides/notesSlide127.xml"/><Relationship Id="rId3" Type="http://schemas.openxmlformats.org/officeDocument/2006/relationships/slideLayout" Target="../slideLayouts/slideLayout29.xml"/><Relationship Id="rId2" Type="http://schemas.openxmlformats.org/officeDocument/2006/relationships/image" Target="../media/image8.jpeg"/><Relationship Id="rId1" Type="http://schemas.openxmlformats.org/officeDocument/2006/relationships/image" Target="../media/image7.jpeg"/></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2.xml"/><Relationship Id="rId2" Type="http://schemas.openxmlformats.org/officeDocument/2006/relationships/image" Target="../media/image8.jpeg"/><Relationship Id="rId1" Type="http://schemas.openxmlformats.org/officeDocument/2006/relationships/image" Target="../media/image7.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9" Type="http://schemas.openxmlformats.org/officeDocument/2006/relationships/tags" Target="../tags/tag18.xml"/><Relationship Id="rId8" Type="http://schemas.openxmlformats.org/officeDocument/2006/relationships/tags" Target="../tags/tag17.xml"/><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1" Type="http://schemas.openxmlformats.org/officeDocument/2006/relationships/notesSlide" Target="../notesSlides/notesSlide33.xml"/><Relationship Id="rId10" Type="http://schemas.openxmlformats.org/officeDocument/2006/relationships/slideLayout" Target="../slideLayouts/slideLayout13.xml"/><Relationship Id="rId1" Type="http://schemas.openxmlformats.org/officeDocument/2006/relationships/tags" Target="../tags/tag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3.xml"/><Relationship Id="rId2" Type="http://schemas.openxmlformats.org/officeDocument/2006/relationships/image" Target="../media/image8.jpeg"/><Relationship Id="rId1" Type="http://schemas.openxmlformats.org/officeDocument/2006/relationships/image" Target="../media/image7.jpeg"/></Relationships>
</file>

<file path=ppt/slides/_rels/slide4.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1" Type="http://schemas.openxmlformats.org/officeDocument/2006/relationships/notesSlide" Target="../notesSlides/notesSlide4.xml"/><Relationship Id="rId10" Type="http://schemas.openxmlformats.org/officeDocument/2006/relationships/slideLayout" Target="../slideLayouts/slideLayout8.xml"/><Relationship Id="rId1" Type="http://schemas.openxmlformats.org/officeDocument/2006/relationships/tags" Target="../tags/tag1.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9" Type="http://schemas.openxmlformats.org/officeDocument/2006/relationships/tags" Target="../tags/tag27.xml"/><Relationship Id="rId8" Type="http://schemas.openxmlformats.org/officeDocument/2006/relationships/tags" Target="../tags/tag26.xml"/><Relationship Id="rId7" Type="http://schemas.openxmlformats.org/officeDocument/2006/relationships/tags" Target="../tags/tag25.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1" Type="http://schemas.openxmlformats.org/officeDocument/2006/relationships/notesSlide" Target="../notesSlides/notesSlide39.xml"/><Relationship Id="rId10" Type="http://schemas.openxmlformats.org/officeDocument/2006/relationships/slideLayout" Target="../slideLayouts/slideLayout14.xml"/><Relationship Id="rId1" Type="http://schemas.openxmlformats.org/officeDocument/2006/relationships/tags" Target="../tags/tag1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18.xml"/><Relationship Id="rId1" Type="http://schemas.openxmlformats.org/officeDocument/2006/relationships/image" Target="../media/image9.pn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2.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4" Type="http://schemas.openxmlformats.org/officeDocument/2006/relationships/notesSlide" Target="../notesSlides/notesSlide82.xml"/><Relationship Id="rId3" Type="http://schemas.openxmlformats.org/officeDocument/2006/relationships/slideLayout" Target="../slideLayouts/slideLayout23.xml"/><Relationship Id="rId2" Type="http://schemas.openxmlformats.org/officeDocument/2006/relationships/image" Target="../media/image8.jpeg"/><Relationship Id="rId1" Type="http://schemas.openxmlformats.org/officeDocument/2006/relationships/image" Target="../media/image7.jpeg"/></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4.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2_1#9d23bed87?vja=1&amp;pid=696b8be27&amp;color=0,0,0&amp;vtp=1&amp;bt=1"/>
          <p:cNvSpPr/>
          <p:nvPr/>
        </p:nvSpPr>
        <p:spPr>
          <a:xfrm>
            <a:off x="722376" y="900000"/>
            <a:ext cx="10753344" cy="1866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geographical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（consistent）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
        <p:nvSpPr>
          <p:cNvPr id="3" name="QB_7_BD.73_1#15dcdddef?vja=1&amp;pid=9d23bed87&amp;color=0,0,0&amp;vtp=1"/>
          <p:cNvSpPr/>
          <p:nvPr/>
        </p:nvSpPr>
        <p:spPr>
          <a:xfrm>
            <a:off x="722376" y="2774251"/>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4" name="QB_7_AS.75_1#15dcdddef?vja=1&amp;pid=9d23bed87&amp;color=0,0,0&amp;vtp=1"/>
          <p:cNvSpPr/>
          <p:nvPr/>
        </p:nvSpPr>
        <p:spPr>
          <a:xfrm>
            <a:off x="722376" y="3204259"/>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设空处在定语从句中作谓语，从句主语which指代先行词country,根据前面的is可知，此处时态为一般现在时，谓语动词用第三人称单数形式，</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故填stretches。</a:t>
            </a:r>
            <a:endParaRPr lang="en-US" altLang="zh-CN" sz="2200" dirty="0"/>
          </a:p>
        </p:txBody>
      </p:sp>
      <p:sp>
        <p:nvSpPr>
          <p:cNvPr id="5" name="QB_7_BD.76_1#8697ffde5?vja=1&amp;pid=9d23bed87&amp;color=0,0,0&amp;vtp=1"/>
          <p:cNvSpPr/>
          <p:nvPr/>
        </p:nvSpPr>
        <p:spPr>
          <a:xfrm>
            <a:off x="722376" y="40026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S.78_1#8697ffde5?vja=1&amp;pid=9d23bed87&amp;color=0,0,0&amp;vtp=1"/>
          <p:cNvSpPr/>
          <p:nvPr/>
        </p:nvSpPr>
        <p:spPr>
          <a:xfrm>
            <a:off x="722376" y="4423459"/>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此处为非谓语动词短语作后置定语，make与所修饰的短语the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provinces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territories之间为逻辑上的主动关系，应用现在分词形式，故填making。</a:t>
            </a:r>
            <a:endParaRPr lang="en-US" altLang="zh-CN" sz="2200" dirty="0"/>
          </a:p>
        </p:txBody>
      </p:sp>
      <p:sp>
        <p:nvSpPr>
          <p:cNvPr id="7" name="QM_6_AN.70_1#9d23bed87.blank?vja=1&amp;pid=696b8be27&amp;color=0,0,0&amp;vpa=44&amp;vtp=1"/>
          <p:cNvSpPr/>
          <p:nvPr/>
        </p:nvSpPr>
        <p:spPr>
          <a:xfrm>
            <a:off x="2322068" y="849200"/>
            <a:ext cx="13255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exposed</a:t>
            </a:r>
            <a:endParaRPr lang="en-US" altLang="zh-CN" sz="2000" dirty="0"/>
          </a:p>
        </p:txBody>
      </p:sp>
      <p:sp>
        <p:nvSpPr>
          <p:cNvPr id="8" name="QM_6_AN.71_1#9d23bed87.blank?vja=1&amp;pid=696b8be27&amp;color=0,0,0&amp;vpa=45&amp;vtp=1"/>
          <p:cNvSpPr/>
          <p:nvPr/>
        </p:nvSpPr>
        <p:spPr>
          <a:xfrm>
            <a:off x="9678353" y="1623900"/>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9" name="QM_6_AN.72_1#9d23bed87.blank?vja=1&amp;pid=696b8be27&amp;color=0,0,0&amp;vpa=46&amp;vtp=1"/>
          <p:cNvSpPr/>
          <p:nvPr/>
        </p:nvSpPr>
        <p:spPr>
          <a:xfrm>
            <a:off x="5793169" y="1992200"/>
            <a:ext cx="12668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consistently</a:t>
            </a:r>
            <a:endParaRPr lang="en-US" altLang="zh-CN" sz="2000" dirty="0"/>
          </a:p>
        </p:txBody>
      </p:sp>
      <p:sp>
        <p:nvSpPr>
          <p:cNvPr id="10" name="QB_7_AN.74_1#15dcdddef.blank?vja=1&amp;pid=9d23bed87&amp;color=0,0,0&amp;vpa=47&amp;vtp=1"/>
          <p:cNvSpPr/>
          <p:nvPr/>
        </p:nvSpPr>
        <p:spPr>
          <a:xfrm>
            <a:off x="1049401" y="2736151"/>
            <a:ext cx="942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stretches</a:t>
            </a:r>
            <a:endParaRPr lang="en-US" altLang="zh-CN" sz="2000" dirty="0"/>
          </a:p>
        </p:txBody>
      </p:sp>
      <p:sp>
        <p:nvSpPr>
          <p:cNvPr id="11" name="QB_7_AN.77_1#8697ffde5.blank?vja=1&amp;pid=9d23bed87&amp;color=0,0,0&amp;vpa=48&amp;vtp=1"/>
          <p:cNvSpPr/>
          <p:nvPr/>
        </p:nvSpPr>
        <p:spPr>
          <a:xfrm>
            <a:off x="1049401" y="3951859"/>
            <a:ext cx="817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0" end="0"/>
                                            </p:txEl>
                                          </p:spTgt>
                                        </p:tgtEl>
                                        <p:attrNameLst>
                                          <p:attrName>style.visibility</p:attrName>
                                        </p:attrNameLst>
                                      </p:cBhvr>
                                      <p:to>
                                        <p:strVal val="visible"/>
                                      </p:to>
                                    </p:set>
                                    <p:animEffect transition="in" filter="fade">
                                      <p:cBhvr>
                                        <p:cTn id="42" dur="500"/>
                                        <p:tgtEl>
                                          <p:spTgt spid="4">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6">
                                            <p:bg/>
                                          </p:spTgt>
                                        </p:tgtEl>
                                        <p:attrNameLst>
                                          <p:attrName>style.visibility</p:attrName>
                                        </p:attrNameLst>
                                      </p:cBhvr>
                                      <p:to>
                                        <p:strVal val="visible"/>
                                      </p:to>
                                    </p:set>
                                    <p:animEffect transition="in" filter="fade">
                                      <p:cBhvr>
                                        <p:cTn id="55" dur="500"/>
                                        <p:tgtEl>
                                          <p:spTgt spid="6">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
                                            <p:txEl>
                                              <p:pRg st="0" end="0"/>
                                            </p:txEl>
                                          </p:spTgt>
                                        </p:tgtEl>
                                        <p:attrNameLst>
                                          <p:attrName>style.visibility</p:attrName>
                                        </p:attrNameLst>
                                      </p:cBhvr>
                                      <p:to>
                                        <p:strVal val="visible"/>
                                      </p:to>
                                    </p:set>
                                    <p:animEffect transition="in" filter="fade">
                                      <p:cBhvr>
                                        <p:cTn id="5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7" grpId="0" animBg="1" build="p"/>
      <p:bldP spid="8" grpId="0" animBg="1" build="p"/>
      <p:bldP spid="9" grpId="0" animBg="1" build="p"/>
      <p:bldP spid="10" grpId="0" animBg="1" build="p"/>
      <p:bldP spid="11"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87_1#c7b7018ca.choices?vja=1&amp;pid=3c93d1206&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B.struggled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C.refused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endParaRPr lang="en-US" altLang="zh-CN" sz="2000" dirty="0"/>
          </a:p>
        </p:txBody>
      </p:sp>
      <p:sp>
        <p:nvSpPr>
          <p:cNvPr id="3" name="QC_7_AN.488_1#c7b7018ca.bracket?vja=1&amp;pid=3c93d1206&amp;color=0,0,0&amp;mp=1&amp;vpa=221&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489_1#c7b7018ca?vja=1&amp;pid=3c93d1206&amp;color=0,0,0&amp;vtp=1"/>
          <p:cNvSpPr/>
          <p:nvPr/>
        </p:nvSpPr>
        <p:spPr>
          <a:xfrm>
            <a:off x="722376" y="1315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Italy和下文“But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smiled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encouragement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”可知,作者初次到意大利旅游时，问路或点餐时有语言障碍，但当地人向其微笑，给其鼓励，由此可推断作者的意大利语不流利，问路或点餐有困难。struggle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sth意为“艰难地做某事”，符合语境。plan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sth意为“计划做某事”；refuse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sth意为“拒绝做某事”；happen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sth意为“碰巧做某事”。</a:t>
            </a:r>
            <a:endParaRPr lang="en-US" altLang="zh-CN" sz="2200" dirty="0"/>
          </a:p>
        </p:txBody>
      </p:sp>
      <p:sp>
        <p:nvSpPr>
          <p:cNvPr id="5" name="QC_7_BD.490_1#7fec157c8.choices?vja=1&amp;pid=3c93d1206&amp;color=0,0,0&amp;vtp=1"/>
          <p:cNvSpPr/>
          <p:nvPr/>
        </p:nvSpPr>
        <p:spPr>
          <a:xfrm>
            <a:off x="722376" y="3647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B.hang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C.mix</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a:t>
            </a:r>
            <a:endParaRPr lang="en-US" altLang="zh-CN" sz="2000" dirty="0"/>
          </a:p>
        </p:txBody>
      </p:sp>
      <p:sp>
        <p:nvSpPr>
          <p:cNvPr id="6" name="QC_7_AN.491_1#7fec157c8.bracket?vja=1&amp;pid=3c93d1206&amp;color=0,0,0&amp;vpa=222&amp;vtp=1"/>
          <p:cNvSpPr/>
          <p:nvPr/>
        </p:nvSpPr>
        <p:spPr>
          <a:xfrm>
            <a:off x="1176401" y="3647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492_1#7fec157c8?vja=1&amp;pid=3c93d1206&amp;color=0,0,0&amp;vtp=1"/>
          <p:cNvSpPr/>
          <p:nvPr/>
        </p:nvSpPr>
        <p:spPr>
          <a:xfrm>
            <a:off x="722376" y="40717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smiled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skills和“That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encouragement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”可推断,作者初次到意大利旅游时，不太会讲意大利语，每次都是尽力才能让人听懂。string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together意为“把（单词或短语）连成句子”，string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sentence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together在此处表示“说出让人听懂的句子”，符合语境。match意为“（与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）相配，（在价值、大小或质量上）相匹敌”。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93_1#ba4267c9b.choices?vja=1&amp;pid=3c93d1206&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B.assessed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C.admired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.praised</a:t>
            </a:r>
            <a:endParaRPr lang="en-US" altLang="zh-CN" sz="2000" dirty="0"/>
          </a:p>
        </p:txBody>
      </p:sp>
      <p:sp>
        <p:nvSpPr>
          <p:cNvPr id="3" name="QC_7_AN.494_1#ba4267c9b.bracket?vja=1&amp;pid=3c93d1206&amp;color=0,0,0&amp;mp=1&amp;vpa=223&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495_1#ba4267c9b?vja=1&amp;pid=3c93d1206&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encouragement可知，此处指的是当地人称赞作者的语言技能。praise意为“称赞”，符合语境。improve意为“改善”；assess意为“评定，估价”；admire意为“钦佩，欣赏”。</a:t>
            </a:r>
            <a:endParaRPr lang="en-US" altLang="zh-CN" sz="2200" dirty="0"/>
          </a:p>
        </p:txBody>
      </p:sp>
      <p:sp>
        <p:nvSpPr>
          <p:cNvPr id="5" name="QC_7_BD.496_1#8f0632f8c.choices?vja=1&amp;pid=3c93d1206&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B.barrier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endParaRPr lang="en-US" altLang="zh-CN" sz="2000" dirty="0"/>
          </a:p>
        </p:txBody>
      </p:sp>
      <p:sp>
        <p:nvSpPr>
          <p:cNvPr id="6" name="QC_7_AN.497_1#8f0632f8c.bracket?vja=1&amp;pid=3c93d1206&amp;color=0,0,0&amp;vpa=224&amp;vtp=1"/>
          <p:cNvSpPr/>
          <p:nvPr/>
        </p:nvSpPr>
        <p:spPr>
          <a:xfrm>
            <a:off x="1176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498_1#8f0632f8c?vja=1&amp;pid=3c93d1206&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由上文作者初次到意大利旅游时苦于用意大利语问路或点餐，每次都费力才能拼凑出一句话可知，作者当时有语言障碍。get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barrier意为“克服语言障碍”，barrier意为“障碍”，符合语境。course意为“课程，一道菜”。</a:t>
            </a:r>
            <a:endParaRPr lang="en-US" altLang="zh-CN" sz="2200" dirty="0"/>
          </a:p>
        </p:txBody>
      </p:sp>
      <p:sp>
        <p:nvSpPr>
          <p:cNvPr id="8" name="QC_7_BD.499_1#a607d6173.choices?vja=1&amp;pid=3c93d1206&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.open-minded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B.strong-willed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C.warm-hearted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.well-informed</a:t>
            </a:r>
            <a:endParaRPr lang="en-US" altLang="zh-CN" sz="2000" dirty="0"/>
          </a:p>
        </p:txBody>
      </p:sp>
      <p:sp>
        <p:nvSpPr>
          <p:cNvPr id="9" name="QC_7_AN.500_1#a607d6173.bracket?vja=1&amp;pid=3c93d1206&amp;color=0,0,0&amp;vpa=225&amp;vtp=1"/>
          <p:cNvSpPr/>
          <p:nvPr/>
        </p:nvSpPr>
        <p:spPr>
          <a:xfrm>
            <a:off x="1176401" y="3735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501_1#a607d6173?vja=1&amp;pid=3c93d1206&amp;color=0,0,0&amp;vtp=1"/>
          <p:cNvSpPr/>
          <p:nvPr/>
        </p:nvSpPr>
        <p:spPr>
          <a:xfrm>
            <a:off x="722376" y="41606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由下文“Neighbors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freshly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cheese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window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ing.”可知，下文提到了两个具体事例，即邻居给作者送奶酪和提醒作者关车窗，从中可以看出意大利人的热情和友善。warm-hearted意为“热心肠的，友好的”，符合语境。open-minded意为“愿意考虑不同意见的，思想开明的”；strong-willed意为“意志坚强的”；well-informed意为“知识渊博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02_1#68e6d2022.choices?vja=1&amp;pid=3c93d1206&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B.allow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C.persuade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endParaRPr lang="en-US" altLang="zh-CN" sz="2000" dirty="0"/>
          </a:p>
        </p:txBody>
      </p:sp>
      <p:sp>
        <p:nvSpPr>
          <p:cNvPr id="3" name="QC_7_AN.503_1#68e6d2022.bracket?vja=1&amp;pid=3c93d1206&amp;color=0,0,0&amp;mp=1&amp;vpa=226&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504_1#68e6d2022?vja=1&amp;pid=3c93d1206&amp;color=0,0,0&amp;vtp=1"/>
          <p:cNvSpPr/>
          <p:nvPr/>
        </p:nvSpPr>
        <p:spPr>
          <a:xfrm>
            <a:off x="722376" y="1315847"/>
            <a:ext cx="10753344" cy="1528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根据上文作者所描述的意大利人的友好以及此处语境可知，此处指作者的邻居在下雨前提醒作者关车窗。remind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sth意为“提醒某人去做某事”，remind意为“提醒”，符合语境。allow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sth意为“允许某人做某事”；persuade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sth意为“说服某人去做某事”；order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sth意为“命令某人去做某事”。</a:t>
            </a:r>
            <a:endParaRPr lang="en-US" altLang="zh-CN" sz="2200" dirty="0"/>
          </a:p>
        </p:txBody>
      </p:sp>
      <p:sp>
        <p:nvSpPr>
          <p:cNvPr id="5" name="QC_7_BD.505_1#6cf87605c.choices?vja=1&amp;pid=3c93d1206&amp;color=0,0,0&amp;vtp=1"/>
          <p:cNvSpPr/>
          <p:nvPr/>
        </p:nvSpPr>
        <p:spPr>
          <a:xfrm>
            <a:off x="722376" y="2872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B.promises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C.acts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.duties</a:t>
            </a:r>
            <a:endParaRPr lang="en-US" altLang="zh-CN" sz="2000" dirty="0"/>
          </a:p>
        </p:txBody>
      </p:sp>
      <p:sp>
        <p:nvSpPr>
          <p:cNvPr id="6" name="QC_7_AN.506_1#6cf87605c.bracket?vja=1&amp;pid=3c93d1206&amp;color=0,0,0&amp;vpa=227&amp;vtp=1"/>
          <p:cNvSpPr/>
          <p:nvPr/>
        </p:nvSpPr>
        <p:spPr>
          <a:xfrm>
            <a:off x="1176401" y="28723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507_1#6cf87605c?vja=1&amp;pid=3c93d1206&amp;color=0,0,0&amp;vtp=1"/>
          <p:cNvSpPr/>
          <p:nvPr/>
        </p:nvSpPr>
        <p:spPr>
          <a:xfrm>
            <a:off x="722376" y="3297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上文作者提及邻居们会送作者现做的奶酪，会在下雨前提醒作者关车窗，这些都是微小却充满善意的行为。act意为“行为”，符合语境。trick意为“技巧，花招”；promise意为“诺言”；duty意为“责任”。</a:t>
            </a:r>
            <a:endParaRPr lang="en-US" altLang="zh-CN" sz="2200" dirty="0"/>
          </a:p>
        </p:txBody>
      </p:sp>
      <p:sp>
        <p:nvSpPr>
          <p:cNvPr id="8" name="QC_7_BD.508_1#de4d2bfb4.choices?vja=1&amp;pid=3c93d1206&amp;color=0,0,0&amp;vtp=1"/>
          <p:cNvSpPr/>
          <p:nvPr/>
        </p:nvSpPr>
        <p:spPr>
          <a:xfrm>
            <a:off x="722376" y="4485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B.success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C.appetite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endParaRPr lang="en-US" altLang="zh-CN" sz="2000" dirty="0"/>
          </a:p>
        </p:txBody>
      </p:sp>
      <p:sp>
        <p:nvSpPr>
          <p:cNvPr id="9" name="QC_7_AN.509_1#de4d2bfb4.bracket?vja=1&amp;pid=3c93d1206&amp;color=0,0,0&amp;vpa=228&amp;vtp=1"/>
          <p:cNvSpPr/>
          <p:nvPr/>
        </p:nvSpPr>
        <p:spPr>
          <a:xfrm>
            <a:off x="1176401" y="44852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510_1#de4d2bfb4?vja=1&amp;pid=3c93d1206&amp;color=0,0,0&amp;vtp=1"/>
          <p:cNvSpPr/>
          <p:nvPr/>
        </p:nvSpPr>
        <p:spPr>
          <a:xfrm>
            <a:off x="722376" y="49099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foodie,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stomach”以及下文的描述可知，没有地方能像意大利一样激起作者的食欲。appetite意为“食欲”，符合语境。ambition意为“抱负”；success意为“成功”；growth意为“成长”。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11_1#b225373e2.choices?vja=1&amp;pid=3c93d1206&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.costume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B.dish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C.symbol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a:t>
            </a:r>
            <a:endParaRPr lang="en-US" altLang="zh-CN" sz="2000" dirty="0"/>
          </a:p>
        </p:txBody>
      </p:sp>
      <p:sp>
        <p:nvSpPr>
          <p:cNvPr id="3" name="QC_7_AN.512_1#b225373e2.bracket?vja=1&amp;pid=3c93d1206&amp;color=0,0,0&amp;mp=1&amp;vpa=229&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513_1#b225373e2?vja=1&amp;pid=3c93d1206&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由本段第一句可知，本段主要讲述作者喜欢意大利的美食，结合下文and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recipe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another可知本句介绍与食物相关的内容。dish意为“菜肴”，符合语境。costume意为“服装”；symbol意为“象征”；tale意为“故事，传说”。</a:t>
            </a:r>
            <a:endParaRPr lang="en-US" altLang="zh-CN" sz="2200" dirty="0"/>
          </a:p>
        </p:txBody>
      </p:sp>
      <p:sp>
        <p:nvSpPr>
          <p:cNvPr id="5" name="QC_7_BD.514_1#ca0bce500.choices?vja=1&amp;pid=3c93d1206&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B.cheer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a:t>
            </a:r>
            <a:endParaRPr lang="en-US" altLang="zh-CN" sz="2000" dirty="0"/>
          </a:p>
        </p:txBody>
      </p:sp>
      <p:sp>
        <p:nvSpPr>
          <p:cNvPr id="6" name="QC_7_AN.515_1#ca0bce500.bracket?vja=1&amp;pid=3c93d1206&amp;color=0,0,0&amp;vpa=230&amp;vtp=1"/>
          <p:cNvSpPr/>
          <p:nvPr/>
        </p:nvSpPr>
        <p:spPr>
          <a:xfrm>
            <a:off x="1294003"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516_1#ca0bce500?vja=1&amp;pid=3c93d1206&amp;color=0,0,0&amp;vtp=1"/>
          <p:cNvSpPr/>
          <p:nvPr/>
        </p:nvSpPr>
        <p:spPr>
          <a:xfrm>
            <a:off x="722376" y="29287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下文提及的Sundays、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birthdays都是家人们聚在一起的日子，故本句指的是“家人们在周日、生日以及因他们能想到的任何其他理由聚在一起吃饭”。gather意为“聚集”，符合语境。cheer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欢呼”；leave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for意为“动身去”；wait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for意为“等待”。</a:t>
            </a:r>
            <a:endParaRPr lang="en-US" altLang="zh-CN" sz="2200" dirty="0"/>
          </a:p>
        </p:txBody>
      </p:sp>
      <p:sp>
        <p:nvSpPr>
          <p:cNvPr id="8" name="QC_7_BD.517_1#8552e4711.choices?vja=1&amp;pid=3c93d1206&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9" name="QC_7_AN.518_1#8552e4711.bracket?vja=1&amp;pid=3c93d1206&amp;color=0,0,0&amp;vpa=231&amp;vtp=1"/>
          <p:cNvSpPr/>
          <p:nvPr/>
        </p:nvSpPr>
        <p:spPr>
          <a:xfrm>
            <a:off x="1303401" y="4116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519_1#8552e4711?vja=1&amp;pid=3c93d1206&amp;color=0,0,0&amp;vtp=1"/>
          <p:cNvSpPr/>
          <p:nvPr/>
        </p:nvSpPr>
        <p:spPr>
          <a:xfrm>
            <a:off x="722376" y="45416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此处指意大利人在周日、生日以及因他们能想到的任何其他理由而聚餐。come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with意为“想出，想到（主意、答案等）”，符合语境。put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with意为“忍受”；stand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for意为“维护”；make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for意为“弥补”。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20_1#0da718076.choices?vja=1&amp;pid=3c93d1206&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B.confirmed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C.represented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.accompanied</a:t>
            </a:r>
            <a:endParaRPr lang="en-US" altLang="zh-CN" sz="2000" dirty="0"/>
          </a:p>
        </p:txBody>
      </p:sp>
      <p:sp>
        <p:nvSpPr>
          <p:cNvPr id="3" name="QC_7_AN.521_1#0da718076.bracket?vja=1&amp;pid=3c93d1206&amp;color=0,0,0&amp;mp=1&amp;vpa=232&amp;vtp=1"/>
          <p:cNvSpPr/>
          <p:nvPr/>
        </p:nvSpPr>
        <p:spPr>
          <a:xfrm>
            <a:off x="1303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522_1#0da718076?vja=1&amp;pid=3c93d1206&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并结合常识可知，意大利人喜欢聚餐，他们可以找各种理由聚餐，此处应表示他们的聚餐总是伴随着欢声笑语。accompany意为“伴随”，符合语境。signal意为“标志，表明”；confirm意为“确认”；represent意为“代表”。</a:t>
            </a:r>
            <a:endParaRPr lang="en-US" altLang="zh-CN" sz="2200" dirty="0"/>
          </a:p>
        </p:txBody>
      </p:sp>
      <p:sp>
        <p:nvSpPr>
          <p:cNvPr id="5" name="QC_7_BD.523_1#31f234196.choices?vja=1&amp;pid=3c93d1206&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.disadvantages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B.meanings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C.surprises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endParaRPr lang="en-US" altLang="zh-CN" sz="2000" dirty="0"/>
          </a:p>
        </p:txBody>
      </p:sp>
      <p:sp>
        <p:nvSpPr>
          <p:cNvPr id="6" name="QC_7_AN.524_1#31f234196.bracket?vja=1&amp;pid=3c93d1206&amp;color=0,0,0&amp;vpa=233&amp;vtp=1"/>
          <p:cNvSpPr/>
          <p:nvPr/>
        </p:nvSpPr>
        <p:spPr>
          <a:xfrm>
            <a:off x="1303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525_1#31f234196?vja=1&amp;pid=3c93d1206&amp;color=0,0,0&amp;vtp=1"/>
          <p:cNvSpPr/>
          <p:nvPr/>
        </p:nvSpPr>
        <p:spPr>
          <a:xfrm>
            <a:off x="722376" y="2928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下文problems与该空呼应，由此可推断，此处表示“不管在意大利的生活可能会有什么不便之处”。disadvantage意为“不便之处；劣势”，符合语境。meaning意为“意义”；surprise意为“令人惊奇的事”；opportunity意为“机会”。</a:t>
            </a:r>
            <a:endParaRPr lang="en-US" altLang="zh-CN" sz="2200" dirty="0"/>
          </a:p>
        </p:txBody>
      </p:sp>
      <p:sp>
        <p:nvSpPr>
          <p:cNvPr id="8" name="QC_7_BD.526_1#7292bd419.choices?vja=1&amp;pid=3c93d1206&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B.forgotten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C.understood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.identified</a:t>
            </a:r>
            <a:endParaRPr lang="en-US" altLang="zh-CN" sz="2000" dirty="0"/>
          </a:p>
        </p:txBody>
      </p:sp>
      <p:sp>
        <p:nvSpPr>
          <p:cNvPr id="9" name="QC_7_AN.527_1#7292bd419.bracket?vja=1&amp;pid=3c93d1206&amp;color=0,0,0&amp;vpa=234&amp;vtp=1"/>
          <p:cNvSpPr/>
          <p:nvPr/>
        </p:nvSpPr>
        <p:spPr>
          <a:xfrm>
            <a:off x="1303401" y="4116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528_1#7292bd419?vja=1&amp;pid=3c93d1206&amp;color=0,0,0&amp;vtp=1"/>
          <p:cNvSpPr/>
          <p:nvPr/>
        </p:nvSpPr>
        <p:spPr>
          <a:xfrm>
            <a:off x="722376" y="45416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根据上文作者所描述的意大利人聚餐时的欢乐以及下文once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family可知，此处讲的是在与亲朋好友一起吃大餐时，生活中的不便之处都会被忘却。forget意为“忘记”，此处用被动语态表示“被忘却”。create意为“创造”；understand意为“理解”；identify意为“识别”。</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993c8f6b9.fixed?vja=1&amp;pid=4e3351c85&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04</a:t>
            </a:r>
            <a:endParaRPr lang="en-US" altLang="zh-CN" sz="7200" dirty="0"/>
          </a:p>
        </p:txBody>
      </p:sp>
      <p:sp>
        <p:nvSpPr>
          <p:cNvPr id="3" name="C_3_BD#993c8f6b9.fixed?vja=1&amp;pid=4e3351c85&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993c8f6b9.fixed?vja=1&amp;pid=4e3351c85&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建议用时：58分钟</a:t>
            </a:r>
            <a:endParaRPr lang="en-US" altLang="zh-CN" sz="2000" dirty="0"/>
          </a:p>
        </p:txBody>
      </p:sp>
    </p:spTree>
  </p:cSld>
  <p:clrMapOvr>
    <a:masterClrMapping/>
  </p:clrMapOvr>
  <p:transition>
    <p:fade/>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29_1#3487eb845?vja=1&amp;pid=2f128d9d1&amp;color=0,0,0&amp;vtp=1&amp;bt=1"/>
          <p:cNvSpPr/>
          <p:nvPr/>
        </p:nvSpPr>
        <p:spPr>
          <a:xfrm>
            <a:off x="722376" y="900000"/>
            <a:ext cx="10753344" cy="4919853"/>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[湖南常德一中2025高二月考]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McGriff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McGriff.“It’s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absenteeism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35%.This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McGriff’s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entrepreneurship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（创业）</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nonprofit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McGriff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Tree>
  </p:cSld>
  <p:clrMapOvr>
    <a:masterClrMapping/>
  </p:clrMapOvr>
  <p:transition>
    <p:fade/>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29_1#3487eb845?vja=1&amp;pid=2f128d9d1&amp;color=0,0,0&amp;vtp=1&amp;bt=1"/>
          <p:cNvSpPr/>
          <p:nvPr/>
        </p:nvSpPr>
        <p:spPr>
          <a:xfrm>
            <a:off x="722376" y="900000"/>
            <a:ext cx="10753344" cy="4497388"/>
          </a:xfrm>
          <a:prstGeom prst="rect">
            <a:avLst/>
          </a:prstGeom>
          <a:noFill/>
        </p:spPr>
        <p:txBody>
          <a:bodyPr wrap="square" lIns="0" tIns="0" rIns="0" bIns="0" rtlCol="0" anchor="t"/>
          <a:lstStyle/>
          <a:p>
            <a:pPr algn="just">
              <a:lnSpc>
                <a:spcPct val="124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entrepreneurship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$35,000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nonprofit,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Empowered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tailors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McGriff’s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tailors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accommodating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shapes.</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tutoring,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enrolled,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tutoring.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consistently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average.“Our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dramatically,”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McGriff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5_EX.530_1#3487eb845?vja=1&amp;pid=2f128d9d1&amp;color=0,0,0&amp;vtp=1"/>
          <p:cNvSpPr/>
          <p:nvPr/>
        </p:nvSpPr>
        <p:spPr>
          <a:xfrm>
            <a:off x="722376" y="5435536"/>
            <a:ext cx="10753344" cy="727075"/>
          </a:xfrm>
          <a:prstGeom prst="rect">
            <a:avLst/>
          </a:prstGeom>
          <a:noFill/>
        </p:spPr>
        <p:txBody>
          <a:bodyPr wrap="square" lIns="0" tIns="0" rIns="0" bIns="0" rtlCol="0" anchor="t"/>
          <a:lstStyle/>
          <a:p>
            <a:pPr algn="l">
              <a:lnSpc>
                <a:spcPct val="124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本文是一篇记叙文，主要讲述了麦格里夫通过创建非营利组织SHE，为多哥贫困家庭的女孩提供免费校服、学费和学习用品等，助力她们获得教育机会并改善学业表现。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31_1#53b81bf12?vja=1&amp;pid=3487eb84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32_1#53b81bf12.bracket?vja=1&amp;pid=3487eb845&amp;color=0,0,0&amp;vpa=235&amp;vtp=1"/>
          <p:cNvSpPr/>
          <p:nvPr/>
        </p:nvSpPr>
        <p:spPr>
          <a:xfrm>
            <a:off x="892181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BD.531_2#53b81bf12.choices?vja=1&amp;pid=3487eb845&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A.Financial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C.Academic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arrangement.</a:t>
            </a:r>
            <a:endParaRPr lang="en-US" altLang="zh-CN" sz="2000" dirty="0"/>
          </a:p>
        </p:txBody>
      </p:sp>
      <p:sp>
        <p:nvSpPr>
          <p:cNvPr id="5" name="QC_6_AS.533_1#53b81bf12?vja=1&amp;pid=3487eb845&amp;color=0,0,0&amp;vtp=1"/>
          <p:cNvSpPr/>
          <p:nvPr/>
        </p:nvSpPr>
        <p:spPr>
          <a:xfrm>
            <a:off x="722376" y="2077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细节理解题。根据第二段中的“Additionally,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afford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tuition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supplies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uniforms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dropout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16%”可知，经济困难导致很多家庭负担不起女孩上学的费用，这是导致女孩高辍学率的原因。故选A项。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34_1#7d805c65d?vja=1&amp;pid=3487eb84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McGriff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nonprofit?(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35_1#7d805c65d.bracket?vja=1&amp;pid=3487eb845&amp;color=0,0,0&amp;vpa=236&amp;vtp=1"/>
          <p:cNvSpPr/>
          <p:nvPr/>
        </p:nvSpPr>
        <p:spPr>
          <a:xfrm>
            <a:off x="5396167"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534_2#7d805c65d.choices?vja=1&amp;pid=3487eb845&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entrepreneurship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treatment.</a:t>
            </a:r>
            <a:endParaRPr lang="en-US" altLang="zh-CN" sz="2000" dirty="0"/>
          </a:p>
        </p:txBody>
      </p:sp>
      <p:sp>
        <p:nvSpPr>
          <p:cNvPr id="5" name="QC_6_AS.536_1#7d805c65d?vja=1&amp;pid=3487eb845&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conducting</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presented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entrepreneurship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competitions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$35,000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funds.Eventually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established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nonprofit,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Empowered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life.”可知，麦格里夫是在赢得创业比赛后成立该非营利组织的。故选C项。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9_1#8f0d001ae?vja=1&amp;pid=9d23bed87&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80_1#8f0d001ae.blank?vja=1&amp;pid=9d23bed87&amp;color=0,0,0&amp;mp=1&amp;vpa=49&amp;vtp=1"/>
          <p:cNvSpPr/>
          <p:nvPr/>
        </p:nvSpPr>
        <p:spPr>
          <a:xfrm>
            <a:off x="1062101" y="858013"/>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4" name="QB_7_AS.81_1#8f0d001ae?vja=1&amp;pid=9d23bed87&amp;color=0,0,0&amp;vtp=1"/>
          <p:cNvSpPr/>
          <p:nvPr/>
        </p:nvSpPr>
        <p:spPr>
          <a:xfrm>
            <a:off x="722376" y="12743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设空处引导非限制性定语从句，修饰先行词the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Rocky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Mountains，指物，故填which。</a:t>
            </a:r>
            <a:endParaRPr lang="en-US" altLang="zh-CN" sz="2200" dirty="0"/>
          </a:p>
        </p:txBody>
      </p:sp>
      <p:sp>
        <p:nvSpPr>
          <p:cNvPr id="5" name="QB_7_BD.82_1#df9659e8c?vja=1&amp;pid=9d23bed87&amp;color=0,0,0&amp;vtp=1"/>
          <p:cNvSpPr/>
          <p:nvPr/>
        </p:nvSpPr>
        <p:spPr>
          <a:xfrm>
            <a:off x="722376" y="16637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83_1#df9659e8c.blank?vja=1&amp;pid=9d23bed87&amp;color=0,0,0&amp;vpa=50&amp;vtp=1"/>
          <p:cNvSpPr/>
          <p:nvPr/>
        </p:nvSpPr>
        <p:spPr>
          <a:xfrm>
            <a:off x="1062101" y="1625600"/>
            <a:ext cx="803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various</a:t>
            </a:r>
            <a:endParaRPr lang="en-US" altLang="zh-CN" sz="2000" dirty="0"/>
          </a:p>
        </p:txBody>
      </p:sp>
      <p:sp>
        <p:nvSpPr>
          <p:cNvPr id="7" name="QB_7_AS.84_1#df9659e8c?vja=1&amp;pid=9d23bed87&amp;color=0,0,0&amp;vtp=1"/>
          <p:cNvSpPr/>
          <p:nvPr/>
        </p:nvSpPr>
        <p:spPr>
          <a:xfrm>
            <a:off x="722376" y="20490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该空应填形容词，修饰名词kinds，故填various。</a:t>
            </a:r>
            <a:endParaRPr lang="en-US" altLang="zh-CN" sz="2200" dirty="0"/>
          </a:p>
        </p:txBody>
      </p:sp>
      <p:sp>
        <p:nvSpPr>
          <p:cNvPr id="8" name="QB_7_BD.85_1#084e7c8a0?vja=1&amp;pid=9d23bed87&amp;color=0,0,0&amp;vtp=1"/>
          <p:cNvSpPr/>
          <p:nvPr/>
        </p:nvSpPr>
        <p:spPr>
          <a:xfrm>
            <a:off x="722376" y="24384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86_1#084e7c8a0.blank?vja=1&amp;pid=9d23bed87&amp;color=0,0,0&amp;vpa=51&amp;vtp=1"/>
          <p:cNvSpPr/>
          <p:nvPr/>
        </p:nvSpPr>
        <p:spPr>
          <a:xfrm>
            <a:off x="1036701" y="2400300"/>
            <a:ext cx="11112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attractions</a:t>
            </a:r>
            <a:endParaRPr lang="en-US" altLang="zh-CN" sz="2000" dirty="0"/>
          </a:p>
        </p:txBody>
      </p:sp>
      <p:sp>
        <p:nvSpPr>
          <p:cNvPr id="10" name="QB_7_AS.87_1#084e7c8a0?vja=1&amp;pid=9d23bed87&amp;color=0,0,0&amp;vtp=1"/>
          <p:cNvSpPr/>
          <p:nvPr/>
        </p:nvSpPr>
        <p:spPr>
          <a:xfrm>
            <a:off x="722376" y="28652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设空处作宾语，其前有形容词popular修饰，应填名词；“one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可数名词复数”为固定结构，表示“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之一”，故填名词复数形式。tourist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attraction意为“旅游景点”。</a:t>
            </a:r>
            <a:endParaRPr lang="en-US" altLang="zh-CN" sz="2200" dirty="0"/>
          </a:p>
        </p:txBody>
      </p:sp>
      <p:sp>
        <p:nvSpPr>
          <p:cNvPr id="11" name="QB_7_BD.88_1#bae072443?vja=1&amp;pid=9d23bed87&amp;color=0,0,0&amp;vtp=1&amp;bt=1"/>
          <p:cNvSpPr/>
          <p:nvPr/>
        </p:nvSpPr>
        <p:spPr>
          <a:xfrm>
            <a:off x="701323" y="3723895"/>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12" name="QB_7_AN.89_1#bae072443.blank?vja=1&amp;pid=9d23bed87&amp;color=0,0,0&amp;vpa=52&amp;vtp=1"/>
          <p:cNvSpPr/>
          <p:nvPr/>
        </p:nvSpPr>
        <p:spPr>
          <a:xfrm>
            <a:off x="1028348" y="3685795"/>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13" name="QB_7_AS.90_1#bae072443?vja=1&amp;pid=9d23bed87&amp;color=0,0,0&amp;vtp=1"/>
          <p:cNvSpPr/>
          <p:nvPr/>
        </p:nvSpPr>
        <p:spPr>
          <a:xfrm>
            <a:off x="701323" y="4143629"/>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”为固定句式，意为“人们认为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”，其中it作形式主语，that引导的从句为真正的主语，故填that。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37_1#3535ed3b1?vja=1&amp;pid=3487eb84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38_1#3535ed3b1.bracket?vja=1&amp;pid=3487eb845&amp;color=0,0,0&amp;vpa=237&amp;vtp=1"/>
          <p:cNvSpPr/>
          <p:nvPr/>
        </p:nvSpPr>
        <p:spPr>
          <a:xfrm>
            <a:off x="695172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537_2#3535ed3b1.choices?vja=1&amp;pid=3487eb845&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tailors.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uniforms.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budget.</a:t>
            </a:r>
            <a:endParaRPr lang="en-US" altLang="zh-CN" sz="2000" dirty="0"/>
          </a:p>
        </p:txBody>
      </p:sp>
      <p:sp>
        <p:nvSpPr>
          <p:cNvPr id="5" name="QC_6_AS.539_1#3535ed3b1?vja=1&amp;pid=3487eb845&amp;color=0,0,0&amp;vtp=1"/>
          <p:cNvSpPr/>
          <p:nvPr/>
        </p:nvSpPr>
        <p:spPr>
          <a:xfrm>
            <a:off x="722376" y="2077847"/>
            <a:ext cx="10753344" cy="1532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细节理解题。根据第四段中的“To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McGriff’s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innovative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uniform’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adjusted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accommodating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shapes.”可知，SHE通过设计可调节的校服解决了女孩校服不合身的问题。故选B项。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40_1#a294bb856?vja=1&amp;pid=3487eb84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41_1#a294bb856.bracket?vja=1&amp;pid=3487eb845&amp;color=0,0,0&amp;vpa=238&amp;vtp=1"/>
          <p:cNvSpPr/>
          <p:nvPr/>
        </p:nvSpPr>
        <p:spPr>
          <a:xfrm>
            <a:off x="9515793"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540_2#a294bb856.choices?vja=1&amp;pid=3487eb845&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endParaRPr lang="en-US" altLang="zh-CN" sz="2000" dirty="0"/>
          </a:p>
        </p:txBody>
      </p:sp>
      <p:sp>
        <p:nvSpPr>
          <p:cNvPr id="5" name="QC_6_AS.542_1#a294bb856?vja=1&amp;pid=3487eb845&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推理判断题。根据最后一段内容，尤其是其中的“As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consistently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average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ine.’”可知，SHE向这些女孩提供免费校服、学费、学习用品、辅导课程等支持，最终使得该组织帮扶的学生考试通过率始终高于全国平均水平，学业表现有所提升。由此可推知，作者提到SHE帮扶的学生的学业表现是为了说明SHE的做法的有效性。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43_1#d71a91c58?vja=1&amp;pid=2f128d9d1&amp;color=0,0,0&amp;vtp=1&amp;bt=1"/>
          <p:cNvSpPr/>
          <p:nvPr/>
        </p:nvSpPr>
        <p:spPr>
          <a:xfrm>
            <a:off x="722376" y="900000"/>
            <a:ext cx="10753344" cy="5248656"/>
          </a:xfrm>
          <a:prstGeom prst="rect">
            <a:avLst/>
          </a:prstGeom>
          <a:noFill/>
        </p:spPr>
        <p:txBody>
          <a:bodyPr wrap="square" lIns="0" tIns="0" rIns="0" bIns="0" rtlCol="0" anchor="t"/>
          <a:lstStyle/>
          <a:p>
            <a:pPr algn="ctr">
              <a:lnSpc>
                <a:spcPct val="123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[四川成都七中2024高二月考]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（进化）</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extraordinary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makeovers: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airborne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wingless,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earthbound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dinosaurs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unchanged—in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coelacanth,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410-million-year-old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fossils.</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average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（stabilising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selection）.</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Proceedings</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Academy</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contradicts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cancels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Stroud.</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43_1#d71a91c58?vja=1&amp;pid=2f128d9d1&amp;color=0,0,0&amp;vtp=1&amp;bt=1"/>
          <p:cNvSpPr/>
          <p:nvPr/>
        </p:nvSpPr>
        <p:spPr>
          <a:xfrm>
            <a:off x="722376" y="900000"/>
            <a:ext cx="10753344" cy="5295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Stroud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colleagues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lizard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（蜥蜴）</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lizard’s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length,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stabilising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lizards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stabilising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Tadashi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Fukami,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Stanford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lizards’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dramatically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lizards.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#1.1.4</a:t>
            </a:r>
            <a:endParaRPr lang="en-US" altLang="zh-CN" sz="2000" dirty="0"/>
          </a:p>
        </p:txBody>
      </p:sp>
    </p:spTree>
  </p:cSld>
  <p:clrMapOvr>
    <a:masterClrMapping/>
  </p:clrMapOvr>
  <p:transition>
    <p:fade/>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EX.544_1#d71a91c58?vja=1&amp;pid=2f128d9d1&amp;color=0,0,0&amp;mp=1&amp;vtp=1&amp;bt=1"/>
          <p:cNvSpPr/>
          <p:nvPr/>
        </p:nvSpPr>
        <p:spPr>
          <a:xfrm>
            <a:off x="722376" y="90000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本文是一篇说明文。文章通过介绍科学家对看似没有发生变化的生物物种进行研究，揭示了这些物种在进化过程中的选择机制。</a:t>
            </a:r>
            <a:endParaRPr lang="en-US" altLang="zh-CN" sz="2000" dirty="0"/>
          </a:p>
        </p:txBody>
      </p:sp>
      <p:sp>
        <p:nvSpPr>
          <p:cNvPr id="3" name="QC_6_BD.545_1#f46d05f64?vja=1&amp;pid=d71a91c58&amp;color=0,0,0&amp;vtp=1"/>
          <p:cNvSpPr/>
          <p:nvPr/>
        </p:nvSpPr>
        <p:spPr>
          <a:xfrm>
            <a:off x="722376" y="166568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coelacanth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C_6_AN.546_1#f46d05f64.bracket?vja=1&amp;pid=d71a91c58&amp;color=0,0,0&amp;vpa=239&amp;vtp=1"/>
          <p:cNvSpPr/>
          <p:nvPr/>
        </p:nvSpPr>
        <p:spPr>
          <a:xfrm>
            <a:off x="7910576" y="166568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5" name="QC_6_BD.545_2#f46d05f64.choices?vja=1&amp;pid=d71a91c58&amp;color=0,0,0&amp;vtp=1"/>
          <p:cNvSpPr/>
          <p:nvPr/>
        </p:nvSpPr>
        <p:spPr>
          <a:xfrm>
            <a:off x="722376" y="2052271"/>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demonstrate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extraordinary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makeovers.</a:t>
            </a:r>
            <a:endParaRPr lang="en-US" altLang="zh-CN" sz="2000" dirty="0"/>
          </a:p>
        </p:txBody>
      </p:sp>
      <p:sp>
        <p:nvSpPr>
          <p:cNvPr id="6" name="QC_6_AS.547_1#f46d05f64?vja=1&amp;pid=d71a91c58&amp;color=0,0,0&amp;vtp=1"/>
          <p:cNvSpPr/>
          <p:nvPr/>
        </p:nvSpPr>
        <p:spPr>
          <a:xfrm>
            <a:off x="722376" y="3627071"/>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organisms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unchanged—in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escape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selection.The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coelacanth,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modern-day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identical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410-million-year-old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fossils.”可知，有些生物似乎没有改变，然后提到现代鱼类腔棘鱼与其4.1亿年前的化石几乎一模一样，由此可知，本段提到腔棘鱼是为了列举一个没有发生变化的物种的例子。故选C项。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6" grpId="0" animBg="1" build="p"/>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48_1#de834d74a?vja=1&amp;pid=d71a91c58&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49_1#de834d74a.bracket?vja=1&amp;pid=d71a91c58&amp;color=0,0,0&amp;mp=1&amp;vpa=240&amp;vtp=1"/>
          <p:cNvSpPr/>
          <p:nvPr/>
        </p:nvSpPr>
        <p:spPr>
          <a:xfrm>
            <a:off x="4853305"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548_2#de834d74a.choices?vja=1&amp;pid=d71a91c58&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951480" algn="l"/>
                <a:tab pos="5712460" algn="l"/>
                <a:tab pos="83591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A.Unsolved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qualities.</a:t>
            </a:r>
            <a:endParaRPr lang="en-US" altLang="zh-CN" sz="2000" dirty="0"/>
          </a:p>
        </p:txBody>
      </p:sp>
      <p:sp>
        <p:nvSpPr>
          <p:cNvPr id="5" name="QC_6_AS.550_1#de834d74a?vja=1&amp;pid=d71a91c58&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主旨大意题。根据第二段内容可知，人们一直认为自然选择是通过稳定选择而不是定向选择来使一些物种保持不变，因此本段主要讲的是一个普遍的观念。故选B项。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1_1#bd52d0425?vja=1&amp;pid=d71a91c58&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52_1#bd52d0425.bracket?vja=1&amp;pid=d71a91c58&amp;color=0,0,0&amp;vpa=241&amp;vtp=1"/>
          <p:cNvSpPr/>
          <p:nvPr/>
        </p:nvSpPr>
        <p:spPr>
          <a:xfrm>
            <a:off x="53626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551_2#bd52d0425.choices?vja=1&amp;pid=d71a91c58&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lizard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fossils.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illustrating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stabilising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categorising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lizards.</a:t>
            </a:r>
            <a:endParaRPr lang="en-US" altLang="zh-CN" sz="2000" dirty="0"/>
          </a:p>
        </p:txBody>
      </p:sp>
      <p:sp>
        <p:nvSpPr>
          <p:cNvPr id="5" name="QC_6_AS.553_1#bd52d0425?vja=1&amp;pid=d71a91c58&amp;color=0,0,0&amp;vtp=1"/>
          <p:cNvSpPr/>
          <p:nvPr/>
        </p:nvSpPr>
        <p:spPr>
          <a:xfrm>
            <a:off x="722376" y="2077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细节理解题。根据倒数第二段中的“The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captured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populations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survived.”可知，斯特劳德是通过追踪研究对象来进行他的研究的。故选B项。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4_1#94217aedf?vja=1&amp;pid=d71a91c58&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55_1#94217aedf.bracket?vja=1&amp;pid=d71a91c58&amp;color=0,0,0&amp;vpa=242&amp;vtp=1"/>
          <p:cNvSpPr/>
          <p:nvPr/>
        </p:nvSpPr>
        <p:spPr>
          <a:xfrm>
            <a:off x="606431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554_2#94217aedf.choices?vja=1&amp;pid=d71a91c58&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lizard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.Summarise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average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lizards.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C.Reveal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lizards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endParaRPr lang="en-US" altLang="zh-CN" sz="2000" dirty="0"/>
          </a:p>
        </p:txBody>
      </p:sp>
      <p:sp>
        <p:nvSpPr>
          <p:cNvPr id="5" name="QC_6_AS.556_1#94217aedf?vja=1&amp;pid=d71a91c58&amp;color=0,0,0&amp;vtp=1"/>
          <p:cNvSpPr/>
          <p:nvPr/>
        </p:nvSpPr>
        <p:spPr>
          <a:xfrm>
            <a:off x="722376" y="2077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happens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lizards’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dramatically?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bigger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Stroud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lizards.”可推知，未来斯特劳德会在极端条件下研究蜥蜴。故选D项。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56_2#94217aedf?vja=1&amp;pid=d71a91c58&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6_AS.556_3#94217aedf?vja=1&amp;pid=d71a91c58&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86200" y="1384124"/>
            <a:ext cx="4425696" cy="21671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S.556_4#94217aedf?vja=1&amp;pid=d71a91c58&amp;color=0,0,0&amp;mp=1&amp;vtp=1"/>
          <p:cNvSpPr/>
          <p:nvPr/>
        </p:nvSpPr>
        <p:spPr>
          <a:xfrm>
            <a:off x="722376" y="3682824"/>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人们认为，自然选择通过选择中等或平均特征（稳定选择）而不是选择会导致物种变化的更极端的特征（定向选择）来使某些物种保持不变。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57_1#80011fc26?vja=1&amp;pid=1f606561d&amp;color=0,0,0&amp;vtp=1&amp;bt=1"/>
          <p:cNvSpPr/>
          <p:nvPr/>
        </p:nvSpPr>
        <p:spPr>
          <a:xfrm>
            <a:off x="722376" y="900000"/>
            <a:ext cx="10753344" cy="457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[广东深圳高级中学2024适应性考试</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Overtraining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marathon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long-lasting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commitment. 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sufficiently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workout. 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slightly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 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endParaRPr lang="en-US" altLang="zh-CN" sz="2000" dirty="0"/>
          </a:p>
        </p:txBody>
      </p:sp>
      <p:sp>
        <p:nvSpPr>
          <p:cNvPr id="3" name="QM_5_AN.558_1#80011fc26.blank?vja=1&amp;pid=1f606561d&amp;color=0,0,0&amp;vpa=243&amp;vtp=1"/>
          <p:cNvSpPr/>
          <p:nvPr/>
        </p:nvSpPr>
        <p:spPr>
          <a:xfrm>
            <a:off x="3392234" y="2004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M_5_AN.559_1#80011fc26.blank?vja=1&amp;pid=1f606561d&amp;color=0,0,0&amp;vpa=244&amp;vtp=1"/>
          <p:cNvSpPr/>
          <p:nvPr/>
        </p:nvSpPr>
        <p:spPr>
          <a:xfrm>
            <a:off x="6580188" y="3147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5" name="QM_5_AN.560_1#80011fc26.blank?vja=1&amp;pid=1f606561d&amp;color=0,0,0&amp;vpa=245&amp;vtp=1"/>
          <p:cNvSpPr/>
          <p:nvPr/>
        </p:nvSpPr>
        <p:spPr>
          <a:xfrm>
            <a:off x="4598416" y="5052900"/>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QB_7_BD.91_1#2092c6466?vja=1&amp;pid=9d23bed87&amp;color=0,0,0&amp;vtp=1"/>
          <p:cNvSpPr/>
          <p:nvPr/>
        </p:nvSpPr>
        <p:spPr>
          <a:xfrm>
            <a:off x="722376" y="94316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92_1#2092c6466.blank?vja=1&amp;pid=9d23bed87&amp;color=0,0,0&amp;vpa=53&amp;vtp=1"/>
          <p:cNvSpPr/>
          <p:nvPr/>
        </p:nvSpPr>
        <p:spPr>
          <a:xfrm>
            <a:off x="1024001" y="905069"/>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7" name="QB_7_AS.93_1#2092c6466?vja=1&amp;pid=9d23bed87&amp;color=0,0,0&amp;vtp=1"/>
          <p:cNvSpPr/>
          <p:nvPr/>
        </p:nvSpPr>
        <p:spPr>
          <a:xfrm>
            <a:off x="722376" y="132639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的帮助下”。</a:t>
            </a:r>
            <a:endParaRPr lang="en-US" altLang="zh-CN" sz="2200" dirty="0"/>
          </a:p>
        </p:txBody>
      </p:sp>
      <p:sp>
        <p:nvSpPr>
          <p:cNvPr id="8" name="QB_7_BD.94_1#8a08bf700?vja=1&amp;pid=9d23bed87&amp;color=0,0,0&amp;vtp=1"/>
          <p:cNvSpPr/>
          <p:nvPr/>
        </p:nvSpPr>
        <p:spPr>
          <a:xfrm>
            <a:off x="722376" y="171571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9" name="QB_7_AN.95_1#8a08bf700.blank?vja=1&amp;pid=9d23bed87&amp;color=0,0,0&amp;vpa=54&amp;vtp=1"/>
          <p:cNvSpPr/>
          <p:nvPr/>
        </p:nvSpPr>
        <p:spPr>
          <a:xfrm>
            <a:off x="1049401" y="1664910"/>
            <a:ext cx="13255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exposed</a:t>
            </a:r>
            <a:endParaRPr lang="en-US" altLang="zh-CN" sz="2000" dirty="0"/>
          </a:p>
        </p:txBody>
      </p:sp>
      <p:sp>
        <p:nvSpPr>
          <p:cNvPr id="10" name="QB_7_AS.96_1#8a08bf700?vja=1&amp;pid=9d23bed87&amp;color=0,0,0&amp;vtp=1"/>
          <p:cNvSpPr/>
          <p:nvPr/>
        </p:nvSpPr>
        <p:spPr>
          <a:xfrm>
            <a:off x="722376" y="210109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为固定搭配，意为“接触</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；暴露于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11" name="QB_7_BD.97_1#fc0448b62?vja=1&amp;pid=9d23bed87&amp;color=0,0,0&amp;vtp=1"/>
          <p:cNvSpPr/>
          <p:nvPr/>
        </p:nvSpPr>
        <p:spPr>
          <a:xfrm>
            <a:off x="722376" y="249041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12" name="QB_7_AN.98_1#fc0448b62.blank?vja=1&amp;pid=9d23bed87&amp;color=0,0,0&amp;vpa=55&amp;vtp=1"/>
          <p:cNvSpPr/>
          <p:nvPr/>
        </p:nvSpPr>
        <p:spPr>
          <a:xfrm>
            <a:off x="1062101" y="2452310"/>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B_7_AS.99_1#fc0448b62?vja=1&amp;pid=9d23bed87&amp;color=0,0,0&amp;vtp=1"/>
          <p:cNvSpPr/>
          <p:nvPr/>
        </p:nvSpPr>
        <p:spPr>
          <a:xfrm>
            <a:off x="722376" y="287579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此处泛指“一个独特的地方”，应用不定冠词，且unique的发音以辅音音素开头，故填a。</a:t>
            </a:r>
            <a:endParaRPr lang="en-US" altLang="zh-CN" sz="2200" dirty="0"/>
          </a:p>
        </p:txBody>
      </p:sp>
      <p:sp>
        <p:nvSpPr>
          <p:cNvPr id="14" name="QB_7_BD.100_1#32ffa0dd8?vja=1&amp;pid=9d23bed87&amp;color=0,0,0&amp;vtp=1"/>
          <p:cNvSpPr/>
          <p:nvPr/>
        </p:nvSpPr>
        <p:spPr>
          <a:xfrm>
            <a:off x="722376" y="326511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15" name="QB_7_AN.101_1#32ffa0dd8.blank?vja=1&amp;pid=9d23bed87&amp;color=0,0,0&amp;vpa=56&amp;vtp=1"/>
          <p:cNvSpPr/>
          <p:nvPr/>
        </p:nvSpPr>
        <p:spPr>
          <a:xfrm>
            <a:off x="1151001" y="3214310"/>
            <a:ext cx="12668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consistently</a:t>
            </a:r>
            <a:endParaRPr lang="en-US" altLang="zh-CN" sz="2000" dirty="0"/>
          </a:p>
        </p:txBody>
      </p:sp>
      <p:sp>
        <p:nvSpPr>
          <p:cNvPr id="16" name="QB_7_AS.102_1#32ffa0dd8?vja=1&amp;pid=9d23bed87&amp;color=0,0,0&amp;vtp=1"/>
          <p:cNvSpPr/>
          <p:nvPr/>
        </p:nvSpPr>
        <p:spPr>
          <a:xfrm>
            <a:off x="722376" y="365049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该空应用副词作状语，修饰谓语has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ranked，故填consistently。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fade">
                                      <p:cBhvr>
                                        <p:cTn id="47" dur="500"/>
                                        <p:tgtEl>
                                          <p:spTgt spid="13">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fade">
                                      <p:cBhvr>
                                        <p:cTn id="50" dur="500"/>
                                        <p:tgtEl>
                                          <p:spTgt spid="13">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5">
                                            <p:bg/>
                                          </p:spTgt>
                                        </p:tgtEl>
                                        <p:attrNameLst>
                                          <p:attrName>style.visibility</p:attrName>
                                        </p:attrNameLst>
                                      </p:cBhvr>
                                      <p:to>
                                        <p:strVal val="visible"/>
                                      </p:to>
                                    </p:set>
                                    <p:animEffect transition="in" filter="fade">
                                      <p:cBhvr>
                                        <p:cTn id="55" dur="500"/>
                                        <p:tgtEl>
                                          <p:spTgt spid="15">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5">
                                            <p:txEl>
                                              <p:pRg st="0" end="0"/>
                                            </p:txEl>
                                          </p:spTgt>
                                        </p:tgtEl>
                                        <p:attrNameLst>
                                          <p:attrName>style.visibility</p:attrName>
                                        </p:attrNameLst>
                                      </p:cBhvr>
                                      <p:to>
                                        <p:strVal val="visible"/>
                                      </p:to>
                                    </p:set>
                                    <p:animEffect transition="in" filter="fade">
                                      <p:cBhvr>
                                        <p:cTn id="58" dur="500"/>
                                        <p:tgtEl>
                                          <p:spTgt spid="15">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6">
                                            <p:bg/>
                                          </p:spTgt>
                                        </p:tgtEl>
                                        <p:attrNameLst>
                                          <p:attrName>style.visibility</p:attrName>
                                        </p:attrNameLst>
                                      </p:cBhvr>
                                      <p:to>
                                        <p:strVal val="visible"/>
                                      </p:to>
                                    </p:set>
                                    <p:animEffect transition="in" filter="fade">
                                      <p:cBhvr>
                                        <p:cTn id="63" dur="500"/>
                                        <p:tgtEl>
                                          <p:spTgt spid="16">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6">
                                            <p:txEl>
                                              <p:pRg st="0" end="0"/>
                                            </p:txEl>
                                          </p:spTgt>
                                        </p:tgtEl>
                                        <p:attrNameLst>
                                          <p:attrName>style.visibility</p:attrName>
                                        </p:attrNameLst>
                                      </p:cBhvr>
                                      <p:to>
                                        <p:strVal val="visible"/>
                                      </p:to>
                                    </p:set>
                                    <p:animEffect transition="in" filter="fade">
                                      <p:cBhvr>
                                        <p:cTn id="66"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57_1#80011fc26?vja=1&amp;pid=1f606561d&amp;color=0,0,0&amp;vtp=1&amp;bt=1"/>
          <p:cNvSpPr/>
          <p:nvPr/>
        </p:nvSpPr>
        <p:spPr>
          <a:xfrm>
            <a:off x="722376" y="900000"/>
            <a:ext cx="10753344" cy="2628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nutrition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nutrition,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workout. 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nutrients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itself.</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 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#2.5</a:t>
            </a:r>
            <a:endParaRPr lang="en-US" altLang="zh-CN" sz="2000" dirty="0"/>
          </a:p>
        </p:txBody>
      </p:sp>
      <p:sp>
        <p:nvSpPr>
          <p:cNvPr id="3" name="QM_5_BD.562_1#80011fc26?vja=1&amp;pid=1f606561d&amp;color=0,0,0&amp;vtp=1"/>
          <p:cNvSpPr/>
          <p:nvPr/>
        </p:nvSpPr>
        <p:spPr>
          <a:xfrm>
            <a:off x="722376" y="3569398"/>
            <a:ext cx="10753344" cy="2628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D.Below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symptoms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overtraining.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4" name="QM_5_AN.561_1#80011fc26.blank?vja=1&amp;pid=1f606561d&amp;color=0,0,0&amp;vpa=246&amp;vtp=1"/>
          <p:cNvSpPr/>
          <p:nvPr/>
        </p:nvSpPr>
        <p:spPr>
          <a:xfrm>
            <a:off x="983044" y="1623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5" name="QM_5_AN.563_1#80011fc26.blank?vja=1&amp;pid=1f606561d&amp;color=0,0,0&amp;vpa=247&amp;vtp=1"/>
          <p:cNvSpPr/>
          <p:nvPr/>
        </p:nvSpPr>
        <p:spPr>
          <a:xfrm>
            <a:off x="983044" y="2766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EX.564_1#80011fc26?vja=1&amp;pid=1f606561d&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本文是一篇说明文，主要介绍了过度训练的风险。</a:t>
            </a:r>
            <a:endParaRPr lang="en-US" altLang="zh-CN" sz="2000" dirty="0"/>
          </a:p>
        </p:txBody>
      </p:sp>
      <p:sp>
        <p:nvSpPr>
          <p:cNvPr id="3" name="QB_6_BD.565_1#99c603d6f?vja=1&amp;pid=80011fc26&amp;color=0,0,0&amp;vtp=1"/>
          <p:cNvSpPr/>
          <p:nvPr/>
        </p:nvSpPr>
        <p:spPr>
          <a:xfrm>
            <a:off x="722376" y="128468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4" name="QB_6_AN.566_1#99c603d6f.blank?vja=1&amp;pid=80011fc26&amp;color=0,0,0&amp;vpa=248&amp;vtp=1"/>
          <p:cNvSpPr/>
          <p:nvPr/>
        </p:nvSpPr>
        <p:spPr>
          <a:xfrm>
            <a:off x="1024001" y="124658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5" name="QB_6_AS.567_1#99c603d6f?vja=1&amp;pid=80011fc26&amp;color=0,0,0&amp;vtp=1"/>
          <p:cNvSpPr/>
          <p:nvPr/>
        </p:nvSpPr>
        <p:spPr>
          <a:xfrm>
            <a:off x="722376" y="1709371"/>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讲到为锻炼身体或者是为了准备比赛都需要高强度的体力投入，空后则说事实上有时我们的这些行为会让我们超出身体极限，设空处应表达人们对于高强度运动的普遍认知，与空后形成转折。G项（我们通常认为有规律的高强度运动对我们的健康有益）符合语境。故选G项。</a:t>
            </a:r>
            <a:endParaRPr lang="en-US" altLang="zh-CN" sz="2200" dirty="0"/>
          </a:p>
        </p:txBody>
      </p:sp>
      <p:sp>
        <p:nvSpPr>
          <p:cNvPr id="6" name="QB_6_BD.568_1#8c2e6cb01?vja=1&amp;pid=80011fc26&amp;color=0,0,0&amp;vtp=1"/>
          <p:cNvSpPr/>
          <p:nvPr/>
        </p:nvSpPr>
        <p:spPr>
          <a:xfrm>
            <a:off x="722376" y="289758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7" name="QB_6_AN.569_1#8c2e6cb01.blank?vja=1&amp;pid=80011fc26&amp;color=0,0,0&amp;vpa=249&amp;vtp=1"/>
          <p:cNvSpPr/>
          <p:nvPr/>
        </p:nvSpPr>
        <p:spPr>
          <a:xfrm>
            <a:off x="1036701" y="285948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8" name="QB_6_AS.570_1#8c2e6cb01?vja=1&amp;pid=80011fc26&amp;color=0,0,0&amp;vtp=1"/>
          <p:cNvSpPr/>
          <p:nvPr/>
        </p:nvSpPr>
        <p:spPr>
          <a:xfrm>
            <a:off x="722376" y="3322271"/>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讲到过度训练是你在下一次运动之前身体无法完全恢复时出现的一系列迹象；空后讲到人们往往会忽视这些迹象，故设空处应是解释人们会忽视这些迹象的原因。C项（问题是它们显现得非常缓慢）承上启下，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5" grpId="0" animBg="1" build="p"/>
      <p:bldP spid="7" grpId="0" animBg="1" build="p"/>
      <p:bldP spid="8" grpId="0" animBg="1" build="p"/>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71_1#270659dd2?vja=1&amp;pid=80011fc26&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72_1#270659dd2.blank?vja=1&amp;pid=80011fc26&amp;color=0,0,0&amp;mp=1&amp;vpa=250&amp;vtp=1"/>
          <p:cNvSpPr/>
          <p:nvPr/>
        </p:nvSpPr>
        <p:spPr>
          <a:xfrm>
            <a:off x="1049401" y="858013"/>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6_AS.573_1#270659dd2?vja=1&amp;pid=80011fc26&amp;color=0,0,0&amp;vtp=1"/>
          <p:cNvSpPr/>
          <p:nvPr/>
        </p:nvSpPr>
        <p:spPr>
          <a:xfrm>
            <a:off x="722376" y="1315847"/>
            <a:ext cx="10753344" cy="1528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本段第一句可知，在休息时间之前，你的身体结构和系统会适应你对它们的要求。空前一句说明，锻炼稍微超出当前能力时，你的身体会以一种积极的方式适应你所做的。F项［如果锻炼超出（当前）能力太多，将需要更长时间来适应，并可能导致受伤］是对上文语义的递进，符合语境，其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ability指代上文的your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current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ability。故选F项。</a:t>
            </a:r>
            <a:endParaRPr lang="en-US" altLang="zh-CN" sz="2200" dirty="0"/>
          </a:p>
        </p:txBody>
      </p:sp>
      <p:sp>
        <p:nvSpPr>
          <p:cNvPr id="5" name="QB_6_BD.574_1#ef8982058?vja=1&amp;pid=80011fc26&amp;color=0,0,0&amp;vtp=1"/>
          <p:cNvSpPr/>
          <p:nvPr/>
        </p:nvSpPr>
        <p:spPr>
          <a:xfrm>
            <a:off x="722376" y="2872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575_1#ef8982058.blank?vja=1&amp;pid=80011fc26&amp;color=0,0,0&amp;vpa=251&amp;vtp=1"/>
          <p:cNvSpPr/>
          <p:nvPr/>
        </p:nvSpPr>
        <p:spPr>
          <a:xfrm>
            <a:off x="1036701" y="28342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B_6_AS.576_1#ef8982058?vja=1&amp;pid=80011fc26&amp;color=0,0,0&amp;vtp=1"/>
          <p:cNvSpPr/>
          <p:nvPr/>
        </p:nvSpPr>
        <p:spPr>
          <a:xfrm>
            <a:off x="722376" y="32970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nutrition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rest.”指出对于恢复很重要的两个因素：营养和休息。接下来提到了Good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nutrition，那么后文要提到rest。结合下文“Your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nutrients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strengthen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itself.”可知，此空应该说的是第二个因素：休息。B项（留出恢复时间也是至关重要的）符合语境。故选B项。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576_2#ef8982058?vja=1&amp;pid=80011fc26&amp;color=0,0,0&amp;mp=1&amp;vtp=1&amp;bt=1"/>
          <p:cNvSpPr/>
          <p:nvPr/>
        </p:nvSpPr>
        <p:spPr>
          <a:xfrm>
            <a:off x="722376" y="900000"/>
            <a:ext cx="10753344" cy="1875409"/>
          </a:xfrm>
          <a:prstGeom prst="rect">
            <a:avLst/>
          </a:prstGeom>
          <a:noFill/>
        </p:spPr>
        <p:txBody>
          <a:bodyPr wrap="square" lIns="0" tIns="0" rIns="0" bIns="0" rtlCol="0" anchor="t"/>
          <a:lstStyle/>
          <a:p>
            <a:pPr algn="just">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利用逻辑关系解7选5——also表示并列或递进</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为副词，意为“也”，表示与前文有并列或递进关系。解7选5时，如果设空处前后或是选项里出现了also，这很可能是一个关键的提示信息，提示前后的语义逻辑关系。如本题中，该段首句提到两个因素：nutrition和rest，接下来解释了nutrition，那么后面一定会解释rest。B项中的also可以与上文形成语义的递进，逻辑衔接紧密，由此可得出正确答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77_1#bed000cfa?vja=1&amp;pid=80011fc2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78_1#bed000cfa.blank?vja=1&amp;pid=80011fc26&amp;color=0,0,0&amp;vpa=252&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6_AS.579_1#bed000cfa?vja=1&amp;pid=80011fc26&amp;color=0,0,0&amp;vtp=1"/>
          <p:cNvSpPr/>
          <p:nvPr/>
        </p:nvSpPr>
        <p:spPr>
          <a:xfrm>
            <a:off x="722376" y="1315847"/>
            <a:ext cx="10753344" cy="1528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overtraining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rate.”及下文“Generally,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detect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signs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up.”可知，本段主要讲要关注心率，结合选项，A项（它很容易测量和跟踪）承接上文，其中的It指代上文提到的morning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rate。故选A项。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80_1#a0299c012?vja=1&amp;pid=afce54fe5&amp;color=0,0,0&amp;vtp=1&amp;bt=1"/>
          <p:cNvSpPr/>
          <p:nvPr/>
        </p:nvSpPr>
        <p:spPr>
          <a:xfrm>
            <a:off x="722376" y="900000"/>
            <a:ext cx="10753344" cy="4914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[安徽马鞍山2024高二期末]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brief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demonstrating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 </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musician’s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lyrics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（歌词）</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accompanied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tackled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sz="2000" dirty="0"/>
          </a:p>
        </p:txBody>
      </p:sp>
    </p:spTree>
  </p:cSld>
  <p:clrMapOvr>
    <a:masterClrMapping/>
  </p:clrMapOvr>
  <p:transition>
    <p:fade/>
  </p:transition>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80_2#a0299c012?vja=1&amp;pid=afce54fe5&amp;color=0,0,0&amp;mp=1&amp;vtp=1&amp;bt=1"/>
          <p:cNvSpPr/>
          <p:nvPr/>
        </p:nvSpPr>
        <p:spPr>
          <a:xfrm>
            <a:off x="722376" y="896112"/>
            <a:ext cx="10753344" cy="2628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harvest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delightedly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2000" dirty="0"/>
          </a:p>
        </p:txBody>
      </p:sp>
      <p:sp>
        <p:nvSpPr>
          <p:cNvPr id="3" name="QM_5_EX.581_1#a0299c012?vja=1&amp;pid=afce54fe5&amp;color=0,0,0&amp;vtp=1"/>
          <p:cNvSpPr/>
          <p:nvPr/>
        </p:nvSpPr>
        <p:spPr>
          <a:xfrm>
            <a:off x="722376" y="3569398"/>
            <a:ext cx="10753344" cy="1113409"/>
          </a:xfrm>
          <a:prstGeom prst="rect">
            <a:avLst/>
          </a:prstGeom>
          <a:noFill/>
        </p:spPr>
        <p:txBody>
          <a:bodyPr wrap="square" lIns="0" tIns="0" rIns="0" bIns="0" rtlCol="0" anchor="t"/>
          <a:lstStyle/>
          <a:p>
            <a:pPr algn="just">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这篇文章是作者写给18岁的自己的一封信，作者带领读者对自己的生活进行了一次简短的回顾，向读者展示写作在自己的生活中所起的重要作用，并告诫读者不要数着日子过，而是要让每一天都有意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2_1#35ddeb5cd.choices?vja=1&amp;pid=a0299c012&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B.writing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C.translating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.singing</a:t>
            </a:r>
            <a:endParaRPr lang="en-US" altLang="zh-CN" sz="2000" dirty="0"/>
          </a:p>
        </p:txBody>
      </p:sp>
      <p:sp>
        <p:nvSpPr>
          <p:cNvPr id="3" name="QC_6_AN.583_1#35ddeb5cd.bracket?vja=1&amp;pid=a0299c012&amp;color=0,0,0&amp;vpa=253&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584_1#35ddeb5cd?vja=1&amp;pid=a0299c012&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根据下文中的demonstrating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life可知，写作贯穿作者的一生。故选B项。</a:t>
            </a:r>
            <a:endParaRPr lang="en-US" altLang="zh-CN" sz="2200" dirty="0"/>
          </a:p>
        </p:txBody>
      </p:sp>
      <p:sp>
        <p:nvSpPr>
          <p:cNvPr id="5" name="QC_6_BD.585_1#403010cfd.choices?vja=1&amp;pid=a0299c012&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.survey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C.tour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.variation</a:t>
            </a:r>
            <a:endParaRPr lang="en-US" altLang="zh-CN" sz="2000" dirty="0"/>
          </a:p>
        </p:txBody>
      </p:sp>
      <p:sp>
        <p:nvSpPr>
          <p:cNvPr id="6" name="QC_6_AN.586_1#403010cfd.bracket?vja=1&amp;pid=a0299c012&amp;color=0,0,0&amp;vpa=254&amp;vtp=1"/>
          <p:cNvSpPr/>
          <p:nvPr/>
        </p:nvSpPr>
        <p:spPr>
          <a:xfrm>
            <a:off x="1176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587_1#403010cfd?vja=1&amp;pid=a0299c012&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根据下文内容可知，作者回顾了自己的人生经历，故此处表示作者对自己的生活进行了回顾。故选C项。</a:t>
            </a:r>
            <a:endParaRPr lang="en-US" altLang="zh-CN" sz="2200" dirty="0"/>
          </a:p>
        </p:txBody>
      </p:sp>
      <p:sp>
        <p:nvSpPr>
          <p:cNvPr id="8" name="QC_6_BD.588_1#22077ada2.choices?vja=1&amp;pid=a0299c012&amp;color=0,0,0&amp;vtp=1"/>
          <p:cNvSpPr/>
          <p:nvPr/>
        </p:nvSpPr>
        <p:spPr>
          <a:xfrm>
            <a:off x="722376" y="3354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agreement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mercy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odds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9" name="QC_6_AN.589_1#22077ada2.bracket?vja=1&amp;pid=a0299c012&amp;color=0,0,0&amp;vpa=255&amp;vtp=1"/>
          <p:cNvSpPr/>
          <p:nvPr/>
        </p:nvSpPr>
        <p:spPr>
          <a:xfrm>
            <a:off x="1176401" y="3354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6_AS.590_1#22077ada2?vja=1&amp;pid=a0299c012&amp;color=0,0,0&amp;vtp=1"/>
          <p:cNvSpPr/>
          <p:nvPr/>
        </p:nvSpPr>
        <p:spPr>
          <a:xfrm>
            <a:off x="722376" y="37796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nowadays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writing可知，作者仍然和学生时代的朋友保持联系。be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有联系”，故选B项。be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agreement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with意为“同意”；be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mercy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of意为“任由</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摆布”；be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odds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有分歧”。</a:t>
            </a:r>
            <a:endParaRPr lang="en-US" altLang="zh-CN" sz="2200" dirty="0"/>
          </a:p>
        </p:txBody>
      </p:sp>
      <p:sp>
        <p:nvSpPr>
          <p:cNvPr id="11" name="QC_6_BD.591_1#531921972.choices?vja=1&amp;pid=a0299c012&amp;color=0,0,0&amp;vtp=1"/>
          <p:cNvSpPr/>
          <p:nvPr/>
        </p:nvSpPr>
        <p:spPr>
          <a:xfrm>
            <a:off x="722376" y="49551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.incredible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B.irreplaceable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C.conservative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.unfortunate</a:t>
            </a:r>
            <a:endParaRPr lang="en-US" altLang="zh-CN" sz="2000" dirty="0"/>
          </a:p>
        </p:txBody>
      </p:sp>
      <p:sp>
        <p:nvSpPr>
          <p:cNvPr id="12" name="QC_6_AN.592_1#531921972.bracket?vja=1&amp;pid=a0299c012&amp;color=0,0,0&amp;vpa=256&amp;vtp=1"/>
          <p:cNvSpPr/>
          <p:nvPr/>
        </p:nvSpPr>
        <p:spPr>
          <a:xfrm>
            <a:off x="1176401" y="49551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C_6_AS.593_1#531921972?vja=1&amp;pid=a0299c012&amp;color=0,0,0&amp;vtp=1"/>
          <p:cNvSpPr/>
          <p:nvPr/>
        </p:nvSpPr>
        <p:spPr>
          <a:xfrm>
            <a:off x="722376" y="53798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根据下文中的stay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us可知，能和相隔很远的那么多优秀的人保持联系是不可思议的。故选A项。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94_1#1202778cb.choices?vja=1&amp;pid=a0299c012&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B.connect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C.gather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.separate</a:t>
            </a:r>
            <a:endParaRPr lang="en-US" altLang="zh-CN" sz="2000" dirty="0"/>
          </a:p>
        </p:txBody>
      </p:sp>
      <p:sp>
        <p:nvSpPr>
          <p:cNvPr id="3" name="QC_6_AN.595_1#1202778cb.bracket?vja=1&amp;pid=a0299c012&amp;color=0,0,0&amp;vpa=257&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596_1#1202778cb?vja=1&amp;pid=a0299c012&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根据上文中的across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miles可知，此处表示和“相隔”很远的人保持联系。故选D项。</a:t>
            </a:r>
            <a:endParaRPr lang="en-US" altLang="zh-CN" sz="2200" dirty="0"/>
          </a:p>
        </p:txBody>
      </p:sp>
      <p:sp>
        <p:nvSpPr>
          <p:cNvPr id="5" name="QC_6_BD.597_1#29faf1cda.choices?vja=1&amp;pid=a0299c012&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B.music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C.exhibition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.accuracy</a:t>
            </a:r>
            <a:endParaRPr lang="en-US" altLang="zh-CN" sz="2000" dirty="0"/>
          </a:p>
        </p:txBody>
      </p:sp>
      <p:sp>
        <p:nvSpPr>
          <p:cNvPr id="6" name="QC_6_AN.598_1#29faf1cda.bracket?vja=1&amp;pid=a0299c012&amp;color=0,0,0&amp;vpa=258&amp;vtp=1"/>
          <p:cNvSpPr/>
          <p:nvPr/>
        </p:nvSpPr>
        <p:spPr>
          <a:xfrm>
            <a:off x="1176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599_1#29faf1cda?vja=1&amp;pid=a0299c012&amp;color=0,0,0&amp;vtp=1"/>
          <p:cNvSpPr/>
          <p:nvPr/>
        </p:nvSpPr>
        <p:spPr>
          <a:xfrm>
            <a:off x="722376" y="2547747"/>
            <a:ext cx="10753344" cy="1151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1967,</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musician’s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songwriting.”可知，作者接触到了一位音乐家的歌曲创作，故此处应表示他的音乐对作者产生了终身的影响。故选B项。</a:t>
            </a:r>
            <a:endParaRPr lang="en-US" altLang="zh-CN" sz="2200" dirty="0"/>
          </a:p>
        </p:txBody>
      </p:sp>
      <p:sp>
        <p:nvSpPr>
          <p:cNvPr id="8" name="QC_6_BD.600_1#a16b2bd0b.choices?vja=1&amp;pid=a0299c012&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B.allowed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C.inspired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.reminded</a:t>
            </a:r>
            <a:endParaRPr lang="en-US" altLang="zh-CN" sz="2000" dirty="0"/>
          </a:p>
        </p:txBody>
      </p:sp>
      <p:sp>
        <p:nvSpPr>
          <p:cNvPr id="9" name="QC_6_AN.601_1#a16b2bd0b.bracket?vja=1&amp;pid=a0299c012&amp;color=0,0,0&amp;vpa=259&amp;vtp=1"/>
          <p:cNvSpPr/>
          <p:nvPr/>
        </p:nvSpPr>
        <p:spPr>
          <a:xfrm>
            <a:off x="1176401" y="3735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6_AS.602_1#a16b2bd0b?vja=1&amp;pid=a0299c012&amp;color=0,0,0&amp;vtp=1"/>
          <p:cNvSpPr/>
          <p:nvPr/>
        </p:nvSpPr>
        <p:spPr>
          <a:xfrm>
            <a:off x="722376" y="4160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me和下文的throughout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life可知，这位音乐家对作者的影响很大，由此可推知，此处表示他在写歌词方面的独特天赋激励着作者去写作。故选C项。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03_1#2f23c4dea.choices?vja=1&amp;pid=a0299c012&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B.comedies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C.essays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.histories</a:t>
            </a:r>
            <a:endParaRPr lang="en-US" altLang="zh-CN" sz="2000" dirty="0"/>
          </a:p>
        </p:txBody>
      </p:sp>
      <p:sp>
        <p:nvSpPr>
          <p:cNvPr id="3" name="QC_6_AN.604_1#2f23c4dea.bracket?vja=1&amp;pid=a0299c012&amp;color=0,0,0&amp;vpa=260&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605_1#2f23c4dea?vja=1&amp;pid=a0299c012&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根据上文内容和下文的or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stories可知，作者是在接触到一位音乐家的歌曲创作之后被激发了写作的热情，但是并不是和这位音乐家一样写歌，也不是写诗，而是写小说。故选A项。</a:t>
            </a:r>
            <a:endParaRPr lang="en-US" altLang="zh-CN" sz="2200" dirty="0"/>
          </a:p>
        </p:txBody>
      </p:sp>
      <p:sp>
        <p:nvSpPr>
          <p:cNvPr id="5" name="QC_6_BD.606_1#2ad1ed2dc.choices?vja=1&amp;pid=a0299c012&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endParaRPr lang="en-US" altLang="zh-CN" sz="2000" dirty="0"/>
          </a:p>
        </p:txBody>
      </p:sp>
      <p:sp>
        <p:nvSpPr>
          <p:cNvPr id="6" name="QC_6_AN.607_1#2ad1ed2dc.bracket?vja=1&amp;pid=a0299c012&amp;color=0,0,0&amp;vpa=261&amp;vtp=1"/>
          <p:cNvSpPr/>
          <p:nvPr/>
        </p:nvSpPr>
        <p:spPr>
          <a:xfrm>
            <a:off x="1176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608_1#2ad1ed2dc?vja=1&amp;pid=a0299c012&amp;color=0,0,0&amp;vtp=1"/>
          <p:cNvSpPr/>
          <p:nvPr/>
        </p:nvSpPr>
        <p:spPr>
          <a:xfrm>
            <a:off x="722376" y="29287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history可知，作者热爱写作和历史，结合选项可知，此处表示作者决定更加积极地投身于这两项事业。engage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in意为“参与，从事”，故选C项。rely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on意为“依赖”；break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决裂”；go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through意为“经历”。</a:t>
            </a:r>
            <a:endParaRPr lang="en-US" altLang="zh-CN" sz="2200" dirty="0"/>
          </a:p>
        </p:txBody>
      </p:sp>
      <p:sp>
        <p:nvSpPr>
          <p:cNvPr id="8" name="QC_6_BD.609_1#7bc9b4fb1.choices?vja=1&amp;pid=a0299c012&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B.success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C.devotion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endParaRPr lang="en-US" altLang="zh-CN" sz="2000" dirty="0"/>
          </a:p>
        </p:txBody>
      </p:sp>
      <p:sp>
        <p:nvSpPr>
          <p:cNvPr id="9" name="QC_6_AN.610_1#7bc9b4fb1.bracket?vja=1&amp;pid=a0299c012&amp;color=0,0,0&amp;vpa=262&amp;vtp=1"/>
          <p:cNvSpPr/>
          <p:nvPr/>
        </p:nvSpPr>
        <p:spPr>
          <a:xfrm>
            <a:off x="1303401" y="411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611_1#7bc9b4fb1?vja=1&amp;pid=a0299c012&amp;color=0,0,0&amp;vtp=1"/>
          <p:cNvSpPr/>
          <p:nvPr/>
        </p:nvSpPr>
        <p:spPr>
          <a:xfrm>
            <a:off x="722376" y="4541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stand-up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routine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tackled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before.”可知，作者喜欢文学挑战。故选D项。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97350d699?vja=1&amp;pid=db21b858a&amp;color=0,0,0&amp;vtp=1&amp;bt=1"/>
          <p:cNvSpPr/>
          <p:nvPr/>
        </p:nvSpPr>
        <p:spPr>
          <a:xfrm>
            <a:off x="722376" y="900000"/>
            <a:ext cx="10753344" cy="3429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[湖南长沙雅礼中学2025</a:t>
            </a:r>
            <a:r>
              <a:rPr lang="en-US" altLang="zh-CN" sz="2000" b="0" i="0" baseline="30000" dirty="0">
                <a:solidFill>
                  <a:srgbClr val="000000"/>
                </a:solidFill>
                <a:latin typeface="仿宋" panose="02010609060101010101" pitchFamily="34" charset="-122"/>
                <a:ea typeface="仿宋" panose="02010609060101010101" pitchFamily="34" charset="-122"/>
                <a:cs typeface="仿宋" panose="02010609060101010101" pitchFamily="34" charset="-120"/>
              </a:rPr>
              <a:t>注</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Yueyang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Yueyang,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Yueyang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Zhongyan’s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renowned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Yueyang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Tower</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endParaRPr lang="en-US" altLang="zh-CN" sz="2000" dirty="0"/>
          </a:p>
          <a:p>
            <a:pPr algn="just">
              <a:lnSpc>
                <a:spcPct val="125000"/>
              </a:lnSpc>
            </a:pPr>
            <a:endParaRPr lang="en-US" altLang="zh-CN" sz="2000" dirty="0"/>
          </a:p>
        </p:txBody>
      </p:sp>
      <p:sp>
        <p:nvSpPr>
          <p:cNvPr id="3" name="QM_6_AN.103_1#97350d699.blank?vja=1&amp;pid=db21b858a&amp;color=0,0,0&amp;vpa=57&amp;vtp=1"/>
          <p:cNvSpPr/>
          <p:nvPr/>
        </p:nvSpPr>
        <p:spPr>
          <a:xfrm>
            <a:off x="4580001" y="2034745"/>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M_6_AN.104_1#97350d699.blank?vja=1&amp;pid=db21b858a&amp;color=0,0,0&amp;vpa=58&amp;vtp=1"/>
          <p:cNvSpPr/>
          <p:nvPr/>
        </p:nvSpPr>
        <p:spPr>
          <a:xfrm>
            <a:off x="7123176" y="2415745"/>
            <a:ext cx="395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endParaRPr lang="en-US" altLang="zh-CN" sz="2000" dirty="0"/>
          </a:p>
        </p:txBody>
      </p:sp>
      <p:sp>
        <p:nvSpPr>
          <p:cNvPr id="5" name="QM_6_AN.105_1#97350d699.blank?vja=1&amp;pid=db21b858a&amp;color=0,0,0&amp;vpa=59&amp;vtp=1"/>
          <p:cNvSpPr/>
          <p:nvPr/>
        </p:nvSpPr>
        <p:spPr>
          <a:xfrm>
            <a:off x="8030337" y="3177745"/>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2_1#4b19cbfe6.choices?vja=1&amp;pid=a0299c012&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B.symbol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C.summary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endParaRPr lang="en-US" altLang="zh-CN" sz="2000" dirty="0"/>
          </a:p>
        </p:txBody>
      </p:sp>
      <p:sp>
        <p:nvSpPr>
          <p:cNvPr id="3" name="QC_6_AN.613_1#4b19cbfe6.bracket?vja=1&amp;pid=a0299c012&amp;color=0,0,0&amp;vpa=263&amp;vtp=1"/>
          <p:cNvSpPr/>
          <p:nvPr/>
        </p:nvSpPr>
        <p:spPr>
          <a:xfrm>
            <a:off x="1294003"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614_1#4b19cbfe6?vja=1&amp;pid=a0299c012&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55</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life可知，上述内容是作者对过去55年生活的总结。故选C项。</a:t>
            </a:r>
            <a:endParaRPr lang="en-US" altLang="zh-CN" sz="2200" dirty="0"/>
          </a:p>
        </p:txBody>
      </p:sp>
      <p:sp>
        <p:nvSpPr>
          <p:cNvPr id="5" name="QC_6_BD.615_1#74312635c.choices?vja=1&amp;pid=a0299c012&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B.contradict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C.share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a:t>
            </a:r>
            <a:endParaRPr lang="en-US" altLang="zh-CN" sz="2000" dirty="0"/>
          </a:p>
        </p:txBody>
      </p:sp>
      <p:sp>
        <p:nvSpPr>
          <p:cNvPr id="6" name="QC_6_AN.616_1#74312635c.bracket?vja=1&amp;pid=a0299c012&amp;color=0,0,0&amp;vpa=264&amp;vtp=1"/>
          <p:cNvSpPr/>
          <p:nvPr/>
        </p:nvSpPr>
        <p:spPr>
          <a:xfrm>
            <a:off x="1303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617_1#74312635c?vja=1&amp;pid=a0299c012&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根据上文作者对自己55年生活的总结和下文中的try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have可知，作者的建议是发展兴趣。further在此处为动词，意为“促进；推动”，故选A项。contradict意为“反驳；驳斥”。</a:t>
            </a:r>
            <a:endParaRPr lang="en-US" altLang="zh-CN" sz="2200" dirty="0"/>
          </a:p>
        </p:txBody>
      </p:sp>
      <p:sp>
        <p:nvSpPr>
          <p:cNvPr id="8" name="QC_6_BD.618_1#7fd394397.choices?vja=1&amp;pid=a0299c012&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.lucky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B.fragile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C.brave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endParaRPr lang="en-US" altLang="zh-CN" sz="2000" dirty="0"/>
          </a:p>
        </p:txBody>
      </p:sp>
      <p:sp>
        <p:nvSpPr>
          <p:cNvPr id="9" name="QC_6_AN.619_1#7fd394397.bracket?vja=1&amp;pid=a0299c012&amp;color=0,0,0&amp;vpa=265&amp;vtp=1"/>
          <p:cNvSpPr/>
          <p:nvPr/>
        </p:nvSpPr>
        <p:spPr>
          <a:xfrm>
            <a:off x="1303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620_1#7fd394397?vja=1&amp;pid=a0299c012&amp;color=0,0,0&amp;vtp=1"/>
          <p:cNvSpPr/>
          <p:nvPr/>
        </p:nvSpPr>
        <p:spPr>
          <a:xfrm>
            <a:off x="722376" y="4160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life可知，作者的年龄每增加一岁时，他意识到自己很幸运，能够继续享受生活中的美好事物。故选A项。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21_1#ca3becf71.choices?vja=1&amp;pid=a0299c012&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B.confused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hurry</a:t>
            </a:r>
            <a:endParaRPr lang="en-US" altLang="zh-CN" sz="2000" dirty="0"/>
          </a:p>
        </p:txBody>
      </p:sp>
      <p:sp>
        <p:nvSpPr>
          <p:cNvPr id="3" name="QC_6_AN.622_1#ca3becf71.bracket?vja=1&amp;pid=a0299c012&amp;color=0,0,0&amp;vpa=266&amp;vtp=1"/>
          <p:cNvSpPr/>
          <p:nvPr/>
        </p:nvSpPr>
        <p:spPr>
          <a:xfrm>
            <a:off x="1303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623_1#ca3becf71?vja=1&amp;pid=a0299c012&amp;color=0,0,0&amp;vtp=1"/>
          <p:cNvSpPr/>
          <p:nvPr/>
        </p:nvSpPr>
        <p:spPr>
          <a:xfrm>
            <a:off x="722376" y="1315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ahead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you和Take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time可知，因为未来有很多年的时间，要慢慢来，所以此处告诉我们不要急于长大。in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hurry意为“匆匆忙忙；急于”，故选D项。at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loss意为“困惑；不知所措”。</a:t>
            </a:r>
            <a:endParaRPr lang="en-US" altLang="zh-CN" sz="2200" dirty="0"/>
          </a:p>
        </p:txBody>
      </p:sp>
      <p:sp>
        <p:nvSpPr>
          <p:cNvPr id="5" name="QC_6_BD.624_1#22e15d177.choices?vja=1&amp;pid=a0299c012&amp;color=0,0,0&amp;vtp=1"/>
          <p:cNvSpPr/>
          <p:nvPr/>
        </p:nvSpPr>
        <p:spPr>
          <a:xfrm>
            <a:off x="722376" y="2491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C.exist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a:t>
            </a:r>
            <a:endParaRPr lang="en-US" altLang="zh-CN" sz="2000" dirty="0"/>
          </a:p>
        </p:txBody>
      </p:sp>
      <p:sp>
        <p:nvSpPr>
          <p:cNvPr id="6" name="QC_6_AN.625_1#22e15d177.bracket?vja=1&amp;pid=a0299c012&amp;color=0,0,0&amp;vpa=267&amp;vtp=1"/>
          <p:cNvSpPr/>
          <p:nvPr/>
        </p:nvSpPr>
        <p:spPr>
          <a:xfrm>
            <a:off x="1303401" y="24913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626_1#22e15d177?vja=1&amp;pid=a0299c012&amp;color=0,0,0&amp;vtp=1"/>
          <p:cNvSpPr/>
          <p:nvPr/>
        </p:nvSpPr>
        <p:spPr>
          <a:xfrm>
            <a:off x="722376" y="2916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根据上文中的Don’t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days可知，不要数日子，所以此处表示要让日子有意义。count意为“重要；有价值”，故选D项。fade意为“逐渐消失；（使）褪色”。</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27_1#182c009f7?vja=1&amp;pid=755e8d9a3&amp;color=0,0,0&amp;vtp=1&amp;bt=1"/>
          <p:cNvSpPr/>
          <p:nvPr/>
        </p:nvSpPr>
        <p:spPr>
          <a:xfrm>
            <a:off x="722376" y="900000"/>
            <a:ext cx="10753344" cy="37719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[湖北七校联考2025高二期中]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inventor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hawks”,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resembled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prosperity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（繁荣）</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kite-making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sz="2000" dirty="0"/>
          </a:p>
        </p:txBody>
      </p:sp>
      <p:sp>
        <p:nvSpPr>
          <p:cNvPr id="3" name="QM_5_AN.628_1#182c009f7.blank?vja=1&amp;pid=755e8d9a3&amp;color=0,0,0&amp;vpa=268&amp;vtp=1"/>
          <p:cNvSpPr/>
          <p:nvPr/>
        </p:nvSpPr>
        <p:spPr>
          <a:xfrm>
            <a:off x="998601" y="1611200"/>
            <a:ext cx="803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leading</a:t>
            </a:r>
            <a:endParaRPr lang="en-US" altLang="zh-CN" sz="2000" dirty="0"/>
          </a:p>
        </p:txBody>
      </p:sp>
      <p:sp>
        <p:nvSpPr>
          <p:cNvPr id="4" name="QM_5_AN.629_1#182c009f7.blank?vja=1&amp;pid=755e8d9a3&amp;color=0,0,0&amp;vpa=269&amp;vtp=1"/>
          <p:cNvSpPr/>
          <p:nvPr/>
        </p:nvSpPr>
        <p:spPr>
          <a:xfrm>
            <a:off x="4410837" y="2004900"/>
            <a:ext cx="1196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remarkable</a:t>
            </a:r>
            <a:endParaRPr lang="en-US" altLang="zh-CN" sz="2000" dirty="0"/>
          </a:p>
        </p:txBody>
      </p:sp>
      <p:sp>
        <p:nvSpPr>
          <p:cNvPr id="5" name="QM_5_AN.630_1#182c009f7.blank?vja=1&amp;pid=755e8d9a3&amp;color=0,0,0&amp;vpa=270&amp;vtp=1"/>
          <p:cNvSpPr/>
          <p:nvPr/>
        </p:nvSpPr>
        <p:spPr>
          <a:xfrm>
            <a:off x="1773619" y="2373200"/>
            <a:ext cx="1141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explore</a:t>
            </a:r>
            <a:endParaRPr lang="en-US" altLang="zh-CN" sz="2000" dirty="0"/>
          </a:p>
        </p:txBody>
      </p:sp>
      <p:sp>
        <p:nvSpPr>
          <p:cNvPr id="6" name="QM_5_AN.631_1#182c009f7.blank?vja=1&amp;pid=755e8d9a3&amp;color=0,0,0&amp;vpa=271&amp;vtp=1"/>
          <p:cNvSpPr/>
          <p:nvPr/>
        </p:nvSpPr>
        <p:spPr>
          <a:xfrm>
            <a:off x="8406829" y="2385900"/>
            <a:ext cx="13255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driven</a:t>
            </a:r>
            <a:endParaRPr lang="en-US" altLang="zh-CN" sz="2000" dirty="0"/>
          </a:p>
        </p:txBody>
      </p:sp>
      <p:sp>
        <p:nvSpPr>
          <p:cNvPr id="7" name="QM_5_AN.632_1#182c009f7.blank?vja=1&amp;pid=755e8d9a3&amp;color=0,0,0&amp;vpa=272&amp;vtp=1"/>
          <p:cNvSpPr/>
          <p:nvPr/>
        </p:nvSpPr>
        <p:spPr>
          <a:xfrm>
            <a:off x="935101" y="3897200"/>
            <a:ext cx="534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truly</a:t>
            </a:r>
            <a:endParaRPr lang="en-US" altLang="zh-CN" sz="2000" dirty="0"/>
          </a:p>
        </p:txBody>
      </p:sp>
      <p:sp>
        <p:nvSpPr>
          <p:cNvPr id="8" name="QM_5_AN.633_1#182c009f7.blank?vja=1&amp;pid=755e8d9a3&amp;color=0,0,0&amp;vpa=273&amp;vtp=1"/>
          <p:cNvSpPr/>
          <p:nvPr/>
        </p:nvSpPr>
        <p:spPr>
          <a:xfrm>
            <a:off x="2689289" y="4290900"/>
            <a:ext cx="1042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decorated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34_1#182c009f7?vja=1&amp;pid=755e8d9a3&amp;color=0,0,0&amp;mp=1&amp;vtp=1&amp;bt=1"/>
          <p:cNvSpPr/>
          <p:nvPr/>
        </p:nvSpPr>
        <p:spPr>
          <a:xfrm>
            <a:off x="722376" y="900000"/>
            <a:ext cx="10753344" cy="2247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craftsmanship,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inheritors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ordinary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attachment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associated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（enthusiastic）. 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cherished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contemporary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5_AN.635_1#182c009f7.blank?vja=1&amp;pid=755e8d9a3&amp;color=0,0,0&amp;mp=1&amp;vpa=274&amp;vtp=1"/>
          <p:cNvSpPr/>
          <p:nvPr/>
        </p:nvSpPr>
        <p:spPr>
          <a:xfrm>
            <a:off x="5710936" y="124290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4" name="QM_5_AN.636_1#182c009f7.blank?vja=1&amp;pid=755e8d9a3&amp;color=0,0,0&amp;mp=1&amp;vpa=275&amp;vtp=1"/>
          <p:cNvSpPr/>
          <p:nvPr/>
        </p:nvSpPr>
        <p:spPr>
          <a:xfrm>
            <a:off x="1007174" y="2004900"/>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5" name="QM_5_AN.637_1#182c009f7.blank?vja=1&amp;pid=755e8d9a3&amp;color=0,0,0&amp;mp=1&amp;vpa=276&amp;vtp=1"/>
          <p:cNvSpPr/>
          <p:nvPr/>
        </p:nvSpPr>
        <p:spPr>
          <a:xfrm>
            <a:off x="8301673" y="2004900"/>
            <a:ext cx="1196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enthusiasm</a:t>
            </a:r>
            <a:endParaRPr lang="en-US" altLang="zh-CN" sz="2000" dirty="0"/>
          </a:p>
        </p:txBody>
      </p:sp>
      <p:sp>
        <p:nvSpPr>
          <p:cNvPr id="6" name="QM_5_AN.638_1#182c009f7.blank?vja=1&amp;pid=755e8d9a3&amp;color=0,0,0&amp;mp=1&amp;vpa=277&amp;vtp=1"/>
          <p:cNvSpPr/>
          <p:nvPr/>
        </p:nvSpPr>
        <p:spPr>
          <a:xfrm>
            <a:off x="2779459" y="2772615"/>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M_5_EX.639_1#182c009f7?vja=1&amp;pid=755e8d9a3&amp;color=0,0,0&amp;vtp=1"/>
          <p:cNvSpPr/>
          <p:nvPr/>
        </p:nvSpPr>
        <p:spPr>
          <a:xfrm>
            <a:off x="722376" y="3158631"/>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本文是一篇说明文，主要介绍了风筝的历史、发展及文化意义。</a:t>
            </a:r>
            <a:endParaRPr lang="en-US" altLang="zh-CN" sz="2000" dirty="0"/>
          </a:p>
        </p:txBody>
      </p:sp>
      <p:sp>
        <p:nvSpPr>
          <p:cNvPr id="8" name="QB_6_BD.640_1#51b4c2c6b?vja=1&amp;pid=182c009f7&amp;color=0,0,0&amp;vtp=1"/>
          <p:cNvSpPr/>
          <p:nvPr/>
        </p:nvSpPr>
        <p:spPr>
          <a:xfrm>
            <a:off x="722376" y="354528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6_AN.641_1#51b4c2c6b.blank?vja=1&amp;pid=182c009f7&amp;color=0,0,0&amp;vpa=278&amp;vtp=1"/>
          <p:cNvSpPr/>
          <p:nvPr/>
        </p:nvSpPr>
        <p:spPr>
          <a:xfrm>
            <a:off x="1062101" y="3494483"/>
            <a:ext cx="803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leading</a:t>
            </a:r>
            <a:endParaRPr lang="en-US" altLang="zh-CN" sz="2000" dirty="0"/>
          </a:p>
        </p:txBody>
      </p:sp>
      <p:sp>
        <p:nvSpPr>
          <p:cNvPr id="10" name="QB_6_AS.642_1#51b4c2c6b?vja=1&amp;pid=182c009f7&amp;color=0,0,0&amp;vtp=1"/>
          <p:cNvSpPr/>
          <p:nvPr/>
        </p:nvSpPr>
        <p:spPr>
          <a:xfrm>
            <a:off x="722376" y="3969971"/>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东汉时期，发明家蔡伦改进了造纸术，促成了“纸鸢”的发明，这种纸鸢与今天的风筝相似。主句中已有谓语improved，所以设空处应用非谓语形式；此处表示自然而然的结果，故应用现在分词作结果状语。故填lead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500"/>
                                        <p:tgtEl>
                                          <p:spTgt spid="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Effect transition="in" filter="fade">
                                      <p:cBhvr>
                                        <p:cTn id="25" dur="500"/>
                                        <p:tgtEl>
                                          <p:spTgt spid="6">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
                                            <p:bg/>
                                          </p:spTgt>
                                        </p:tgtEl>
                                        <p:attrNameLst>
                                          <p:attrName>style.visibility</p:attrName>
                                        </p:attrNameLst>
                                      </p:cBhvr>
                                      <p:to>
                                        <p:strVal val="visible"/>
                                      </p:to>
                                    </p:set>
                                    <p:animEffect transition="in" filter="fade">
                                      <p:cBhvr>
                                        <p:cTn id="30" dur="500"/>
                                        <p:tgtEl>
                                          <p:spTgt spid="7">
                                            <p:bg/>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
                                            <p:txEl>
                                              <p:pRg st="0" end="0"/>
                                            </p:txEl>
                                          </p:spTgt>
                                        </p:tgtEl>
                                        <p:attrNameLst>
                                          <p:attrName>style.visibility</p:attrName>
                                        </p:attrNameLst>
                                      </p:cBhvr>
                                      <p:to>
                                        <p:strVal val="visible"/>
                                      </p:to>
                                    </p:set>
                                    <p:animEffect transition="in" filter="fade">
                                      <p:cBhvr>
                                        <p:cTn id="33" dur="500"/>
                                        <p:tgtEl>
                                          <p:spTgt spid="7">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9">
                                            <p:bg/>
                                          </p:spTgt>
                                        </p:tgtEl>
                                        <p:attrNameLst>
                                          <p:attrName>style.visibility</p:attrName>
                                        </p:attrNameLst>
                                      </p:cBhvr>
                                      <p:to>
                                        <p:strVal val="visible"/>
                                      </p:to>
                                    </p:set>
                                    <p:animEffect transition="in" filter="fade">
                                      <p:cBhvr>
                                        <p:cTn id="38" dur="500"/>
                                        <p:tgtEl>
                                          <p:spTgt spid="9">
                                            <p:bg/>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9">
                                            <p:txEl>
                                              <p:pRg st="0" end="0"/>
                                            </p:txEl>
                                          </p:spTgt>
                                        </p:tgtEl>
                                        <p:attrNameLst>
                                          <p:attrName>style.visibility</p:attrName>
                                        </p:attrNameLst>
                                      </p:cBhvr>
                                      <p:to>
                                        <p:strVal val="visible"/>
                                      </p:to>
                                    </p:set>
                                    <p:animEffect transition="in" filter="fade">
                                      <p:cBhvr>
                                        <p:cTn id="41" dur="500"/>
                                        <p:tgtEl>
                                          <p:spTgt spid="9">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0">
                                            <p:bg/>
                                          </p:spTgt>
                                        </p:tgtEl>
                                        <p:attrNameLst>
                                          <p:attrName>style.visibility</p:attrName>
                                        </p:attrNameLst>
                                      </p:cBhvr>
                                      <p:to>
                                        <p:strVal val="visible"/>
                                      </p:to>
                                    </p:set>
                                    <p:animEffect transition="in" filter="fade">
                                      <p:cBhvr>
                                        <p:cTn id="46" dur="500"/>
                                        <p:tgtEl>
                                          <p:spTgt spid="10">
                                            <p:bg/>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0">
                                            <p:txEl>
                                              <p:pRg st="0" end="0"/>
                                            </p:txEl>
                                          </p:spTgt>
                                        </p:tgtEl>
                                        <p:attrNameLst>
                                          <p:attrName>style.visibility</p:attrName>
                                        </p:attrNameLst>
                                      </p:cBhvr>
                                      <p:to>
                                        <p:strVal val="visible"/>
                                      </p:to>
                                    </p:set>
                                    <p:animEffect transition="in" filter="fade">
                                      <p:cBhvr>
                                        <p:cTn id="49"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9" grpId="0" animBg="1" build="p"/>
      <p:bldP spid="10" grpId="0" animBg="1" build="p"/>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43_1#586304934?vja=1&amp;pid=182c009f7&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3" name="QB_6_AN.644_1#586304934.blank?vja=1&amp;pid=182c009f7&amp;color=0,0,0&amp;mp=1&amp;vpa=279&amp;vtp=1"/>
          <p:cNvSpPr/>
          <p:nvPr/>
        </p:nvSpPr>
        <p:spPr>
          <a:xfrm>
            <a:off x="1049401" y="858013"/>
            <a:ext cx="1196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remarkable</a:t>
            </a:r>
            <a:endParaRPr lang="en-US" altLang="zh-CN" sz="2000" dirty="0"/>
          </a:p>
        </p:txBody>
      </p:sp>
      <p:sp>
        <p:nvSpPr>
          <p:cNvPr id="4" name="QB_6_AS.645_1#586304934?vja=1&amp;pid=182c009f7&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句意为：风筝的起源显示了古代中国人非凡的创造力以及他们探索自然奥秘的能力。设空处作定语，修饰空后名词creativity，应用形容词，意为“非凡的；显著的”。故填remarkable。</a:t>
            </a:r>
            <a:endParaRPr lang="en-US" altLang="zh-CN" sz="2200" dirty="0"/>
          </a:p>
        </p:txBody>
      </p:sp>
      <p:sp>
        <p:nvSpPr>
          <p:cNvPr id="5" name="QB_6_BD.646_1#8ce43b016?vja=1&amp;pid=182c009f7&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6_AN.647_1#8ce43b016.blank?vja=1&amp;pid=182c009f7&amp;color=0,0,0&amp;vpa=280&amp;vtp=1"/>
          <p:cNvSpPr/>
          <p:nvPr/>
        </p:nvSpPr>
        <p:spPr>
          <a:xfrm>
            <a:off x="1024001" y="2072259"/>
            <a:ext cx="1141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explore</a:t>
            </a:r>
            <a:endParaRPr lang="en-US" altLang="zh-CN" sz="2000" dirty="0"/>
          </a:p>
        </p:txBody>
      </p:sp>
      <p:sp>
        <p:nvSpPr>
          <p:cNvPr id="7" name="QB_6_AS.648_1#8ce43b016?vja=1&amp;pid=182c009f7&amp;color=0,0,0&amp;vtp=1"/>
          <p:cNvSpPr/>
          <p:nvPr/>
        </p:nvSpPr>
        <p:spPr>
          <a:xfrm>
            <a:off x="722376" y="2547747"/>
            <a:ext cx="10753344" cy="77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句意见上一题解析。ability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sth为固定搭配，表示“做某事的能力”，其中不定式作后置定语。</a:t>
            </a:r>
            <a:endParaRPr lang="en-US" altLang="zh-CN" sz="2200" dirty="0"/>
          </a:p>
        </p:txBody>
      </p:sp>
      <p:sp>
        <p:nvSpPr>
          <p:cNvPr id="8" name="QB_6_BD.649_1#ab886cc22?vja=1&amp;pid=182c009f7&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9" name="QB_6_AN.650_1#ab886cc22.blank?vja=1&amp;pid=182c009f7&amp;color=0,0,0&amp;vpa=281&amp;vtp=1"/>
          <p:cNvSpPr/>
          <p:nvPr/>
        </p:nvSpPr>
        <p:spPr>
          <a:xfrm>
            <a:off x="1049401" y="3316859"/>
            <a:ext cx="13255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driven</a:t>
            </a:r>
            <a:endParaRPr lang="en-US" altLang="zh-CN" sz="2000" dirty="0"/>
          </a:p>
        </p:txBody>
      </p:sp>
      <p:sp>
        <p:nvSpPr>
          <p:cNvPr id="10" name="QB_6_AS.651_1#ab886cc22?vja=1&amp;pid=182c009f7&amp;color=0,0,0&amp;vtp=1"/>
          <p:cNvSpPr/>
          <p:nvPr/>
        </p:nvSpPr>
        <p:spPr>
          <a:xfrm>
            <a:off x="722376" y="3779647"/>
            <a:ext cx="10753344" cy="1528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句意为：他们被好奇心和科学探索精神驱使，去理解并利用风力</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设空处作谓语，此处描述过去发生的事情，应用一般过去时；结合句意和by可知，主语They指代前文的ancient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Chinese，与drive之间为被动关系，应用被动语态；主语They为复数概念，谓语也应用复数形式。故填were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driven。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52_1#1a0ee7114?vja=1&amp;pid=182c009f7&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3" name="QB_6_AN.653_1#1a0ee7114.blank?vja=1&amp;pid=182c009f7&amp;color=0,0,0&amp;mp=1&amp;vpa=282&amp;vtp=1"/>
          <p:cNvSpPr/>
          <p:nvPr/>
        </p:nvSpPr>
        <p:spPr>
          <a:xfrm>
            <a:off x="998601" y="845313"/>
            <a:ext cx="534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truly</a:t>
            </a:r>
            <a:endParaRPr lang="en-US" altLang="zh-CN" sz="2000" dirty="0"/>
          </a:p>
        </p:txBody>
      </p:sp>
      <p:sp>
        <p:nvSpPr>
          <p:cNvPr id="4" name="QB_6_AS.654_1#1a0ee7114?vja=1&amp;pid=182c009f7&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句意为：唐朝时期的繁荣使纸张价格更实惠，风筝也真正成为人们生活的一部分。设空处作状语，修饰连系动词became，应用副词，表示“真正地”。故填truly。</a:t>
            </a:r>
            <a:endParaRPr lang="en-US" altLang="zh-CN" sz="2200" dirty="0"/>
          </a:p>
        </p:txBody>
      </p:sp>
      <p:sp>
        <p:nvSpPr>
          <p:cNvPr id="5" name="QB_6_BD.655_1#0fc170575?vja=1&amp;pid=182c009f7&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6_AN.656_1#0fc170575.blank?vja=1&amp;pid=182c009f7&amp;color=0,0,0&amp;vpa=283&amp;vtp=1"/>
          <p:cNvSpPr/>
          <p:nvPr/>
        </p:nvSpPr>
        <p:spPr>
          <a:xfrm>
            <a:off x="998601" y="2084959"/>
            <a:ext cx="1042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decorated</a:t>
            </a:r>
            <a:endParaRPr lang="en-US" altLang="zh-CN" sz="2000" dirty="0"/>
          </a:p>
        </p:txBody>
      </p:sp>
      <p:sp>
        <p:nvSpPr>
          <p:cNvPr id="7" name="QB_6_AS.657_1#0fc170575?vja=1&amp;pid=182c009f7&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句意为：随着风筝制作工艺变得更为先进，装饰有各种图案的风筝产生了。设空处作非谓语，decorate与kites之间为逻辑上的被动关系，所以应用过去分词作后置定语。故填decorated。</a:t>
            </a:r>
            <a:endParaRPr lang="en-US" altLang="zh-CN" sz="2200" dirty="0"/>
          </a:p>
        </p:txBody>
      </p:sp>
      <p:sp>
        <p:nvSpPr>
          <p:cNvPr id="8" name="QB_6_BD.658_1#62928b6d9?vja=1&amp;pid=182c009f7&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6_AN.659_1#62928b6d9.blank?vja=1&amp;pid=182c009f7&amp;color=0,0,0&amp;vpa=284&amp;vtp=1"/>
          <p:cNvSpPr/>
          <p:nvPr/>
        </p:nvSpPr>
        <p:spPr>
          <a:xfrm>
            <a:off x="1062101" y="33168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0" name="QB_6_AS.660_1#62928b6d9?vja=1&amp;pid=182c009f7&amp;color=0,0,0&amp;vtp=1"/>
          <p:cNvSpPr/>
          <p:nvPr/>
        </p:nvSpPr>
        <p:spPr>
          <a:xfrm>
            <a:off x="722376" y="3779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句意为：这位教授补充道</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风筝制作与其他非物质文化遗产形态的工艺一样，考验传承者能否在枯燥的工作中坚持下去，这是培养品格的过程。”设空处引导非限制性定语从句，先行词为前面整个主句，关系词在从句中作主语，应用关系代词which引导该从句。故填whic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61_1#52f261430?vja=1&amp;pid=182c009f7&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662_1#52f261430.blank?vja=1&amp;pid=182c009f7&amp;color=0,0,0&amp;mp=1&amp;vpa=285&amp;vtp=1"/>
          <p:cNvSpPr/>
          <p:nvPr/>
        </p:nvSpPr>
        <p:spPr>
          <a:xfrm>
            <a:off x="1024001" y="858013"/>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4" name="QB_6_AS.663_1#52f261430?vja=1&amp;pid=182c009f7&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句意为：从风筝这样平凡的物件中，我们能看到中国人对与幸福、进取和热情相关的文化价值观的坚守。attachment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的拥护/坚守”，其中to为介词。故填to。</a:t>
            </a:r>
            <a:endParaRPr lang="en-US" altLang="zh-CN" sz="2200" dirty="0"/>
          </a:p>
        </p:txBody>
      </p:sp>
      <p:sp>
        <p:nvSpPr>
          <p:cNvPr id="5" name="QB_6_BD.664_1#cd4c83ef4?vja=1&amp;pid=182c009f7&amp;color=0,0,0&amp;vtp=1"/>
          <p:cNvSpPr/>
          <p:nvPr/>
        </p:nvSpPr>
        <p:spPr>
          <a:xfrm>
            <a:off x="722376" y="2110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6" name="QB_6_AN.665_1#cd4c83ef4.blank?vja=1&amp;pid=182c009f7&amp;color=0,0,0&amp;vpa=286&amp;vtp=1"/>
          <p:cNvSpPr/>
          <p:nvPr/>
        </p:nvSpPr>
        <p:spPr>
          <a:xfrm>
            <a:off x="1049401" y="2072259"/>
            <a:ext cx="1196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enthusiasm</a:t>
            </a:r>
            <a:endParaRPr lang="en-US" altLang="zh-CN" sz="2000" dirty="0"/>
          </a:p>
        </p:txBody>
      </p:sp>
      <p:sp>
        <p:nvSpPr>
          <p:cNvPr id="7" name="QB_6_AS.666_1#cd4c83ef4?vja=1&amp;pid=182c009f7&amp;color=0,0,0&amp;vtp=1"/>
          <p:cNvSpPr/>
          <p:nvPr/>
        </p:nvSpPr>
        <p:spPr>
          <a:xfrm>
            <a:off x="722376" y="25350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句意见上一题解析。由空前的and可知，设空处与happiness、initiative并列，共同作介词with的宾语，应用名词，enthusiasm意为“热情”时为不可数名词。故填enthusiasm。</a:t>
            </a:r>
            <a:endParaRPr lang="en-US" altLang="zh-CN" sz="2200" dirty="0"/>
          </a:p>
        </p:txBody>
      </p:sp>
      <p:sp>
        <p:nvSpPr>
          <p:cNvPr id="8" name="QB_6_BD.667_1#cb8060970?vja=1&amp;pid=182c009f7&amp;color=0,0,0&amp;vtp=1"/>
          <p:cNvSpPr/>
          <p:nvPr/>
        </p:nvSpPr>
        <p:spPr>
          <a:xfrm>
            <a:off x="722376" y="3342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6_AN.668_1#cb8060970.blank?vja=1&amp;pid=182c009f7&amp;color=0,0,0&amp;vpa=287&amp;vtp=1"/>
          <p:cNvSpPr/>
          <p:nvPr/>
        </p:nvSpPr>
        <p:spPr>
          <a:xfrm>
            <a:off x="1189101" y="3304159"/>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B_6_AS.669_1#cb8060970?vja=1&amp;pid=182c009f7&amp;color=0,0,0&amp;vtp=1"/>
          <p:cNvSpPr/>
          <p:nvPr/>
        </p:nvSpPr>
        <p:spPr>
          <a:xfrm>
            <a:off x="722376" y="37669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句意为：这就是为什么连接我们与风筝和文化的那根细线延续至今，放风筝依然是当代生活中珍贵的一部分。part为可数名词单数，此处表泛指，且cherished的发音以辅音音素开头，应用不定冠词a修饰。故填a。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669_2#cb8060970?vja=1&amp;pid=182c009f7&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B_6_AS.669_3#cb8060970?vja=1&amp;pid=182c009f7&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31920" y="1384124"/>
            <a:ext cx="4315968"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AS.669_4#cb8060970?vja=1&amp;pid=182c009f7&amp;color=0,0,0&amp;mp=1&amp;vtp=1"/>
          <p:cNvSpPr/>
          <p:nvPr/>
        </p:nvSpPr>
        <p:spPr>
          <a:xfrm>
            <a:off x="722376" y="3073224"/>
            <a:ext cx="11014075" cy="351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东汉时期，发明家蔡伦改进了造纸术，促成了“纸鸢”的发明，这种纸鸢与今天的风筝相似。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70_1#d799407af?vja=1&amp;pid=6aa28e09d&amp;color=0,0,0&amp;vtp=1&amp;bt=1"/>
          <p:cNvSpPr/>
          <p:nvPr/>
        </p:nvSpPr>
        <p:spPr>
          <a:xfrm>
            <a:off x="722376" y="900000"/>
            <a:ext cx="10753344" cy="3399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[江苏南京五校联盟2025高二期中学情调研]</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请以向学校英文报投稿的方式，用英语分享一次难忘的旅行经历，内容包括：</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1.选择理由；</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2.行程规划；</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3.个人感悟。</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注意：写作词数应为80个左右。</a:t>
            </a:r>
            <a:endParaRPr lang="en-US" altLang="zh-CN" sz="2000" dirty="0"/>
          </a:p>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Unforgettable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_______________________________________________________________________________________________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a:t>
            </a:r>
            <a:endParaRPr lang="en-US" altLang="zh-CN" sz="2000" dirty="0"/>
          </a:p>
        </p:txBody>
      </p:sp>
    </p:spTree>
  </p:cSld>
  <p:clrMapOvr>
    <a:masterClrMapping/>
  </p:clrMapOvr>
  <p:transition>
    <p:fade/>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72_1#d799407af?vja=1&amp;pid=6aa28e09d&amp;color=0,0,0&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【思路点拨】</a:t>
            </a:r>
            <a:endParaRPr lang="en-US" altLang="zh-CN" sz="2000" dirty="0"/>
          </a:p>
        </p:txBody>
      </p:sp>
      <p:pic>
        <p:nvPicPr>
          <p:cNvPr id="3" name="QO_5_AS.672_2#d799407af?vja=1&amp;pid=6aa28e09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84448" y="1384124"/>
            <a:ext cx="5020056" cy="23225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97350d699?vja=1&amp;pid=db21b858a&amp;color=0,0,0&amp;vtp=1&amp;bt=1"/>
          <p:cNvSpPr/>
          <p:nvPr/>
        </p:nvSpPr>
        <p:spPr>
          <a:xfrm>
            <a:off x="722376" y="900000"/>
            <a:ext cx="10753344" cy="4919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organized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Yueyang.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Hunan-Hubei-Jiangxi-Anhui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Yueyang’s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Yueyang,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upgraded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Yueyang’s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warm-hearted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Yueyang,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（integrate）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endParaRPr lang="en-US" altLang="zh-CN" sz="2000" dirty="0"/>
          </a:p>
        </p:txBody>
      </p:sp>
      <p:sp>
        <p:nvSpPr>
          <p:cNvPr id="3" name="QM_6_AN.106_1#97350d699.blank?vja=1&amp;pid=db21b858a&amp;color=0,0,0&amp;vpa=60&amp;vtp=1"/>
          <p:cNvSpPr/>
          <p:nvPr/>
        </p:nvSpPr>
        <p:spPr>
          <a:xfrm>
            <a:off x="7871651" y="861900"/>
            <a:ext cx="135413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showcase</a:t>
            </a:r>
            <a:endParaRPr lang="en-US" altLang="zh-CN" sz="2000" dirty="0"/>
          </a:p>
        </p:txBody>
      </p:sp>
      <p:sp>
        <p:nvSpPr>
          <p:cNvPr id="4" name="QM_6_AN.107_1#97350d699.blank?vja=1&amp;pid=db21b858a&amp;color=0,0,0&amp;vpa=61&amp;vtp=1"/>
          <p:cNvSpPr/>
          <p:nvPr/>
        </p:nvSpPr>
        <p:spPr>
          <a:xfrm>
            <a:off x="960501" y="1611200"/>
            <a:ext cx="873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creating</a:t>
            </a:r>
            <a:endParaRPr lang="en-US" altLang="zh-CN" sz="2000" dirty="0"/>
          </a:p>
        </p:txBody>
      </p:sp>
      <p:sp>
        <p:nvSpPr>
          <p:cNvPr id="5" name="QM_6_AN.108_1#97350d699.blank?vja=1&amp;pid=db21b858a&amp;color=0,0,0&amp;vpa=62&amp;vtp=1"/>
          <p:cNvSpPr/>
          <p:nvPr/>
        </p:nvSpPr>
        <p:spPr>
          <a:xfrm>
            <a:off x="6969316" y="2373200"/>
            <a:ext cx="776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growth</a:t>
            </a:r>
            <a:endParaRPr lang="en-US" altLang="zh-CN" sz="2000" dirty="0"/>
          </a:p>
        </p:txBody>
      </p:sp>
      <p:sp>
        <p:nvSpPr>
          <p:cNvPr id="6" name="QM_6_AN.109_1#97350d699.blank?vja=1&amp;pid=db21b858a&amp;color=0,0,0&amp;vpa=63&amp;vtp=1"/>
          <p:cNvSpPr/>
          <p:nvPr/>
        </p:nvSpPr>
        <p:spPr>
          <a:xfrm>
            <a:off x="5497322" y="2766900"/>
            <a:ext cx="13128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drawn</a:t>
            </a:r>
            <a:endParaRPr lang="en-US" altLang="zh-CN" sz="2000" dirty="0"/>
          </a:p>
        </p:txBody>
      </p:sp>
      <p:sp>
        <p:nvSpPr>
          <p:cNvPr id="7" name="QM_6_AN.110_1#97350d699.blank?vja=1&amp;pid=db21b858a&amp;color=0,0,0&amp;vpa=64&amp;vtp=1"/>
          <p:cNvSpPr/>
          <p:nvPr/>
        </p:nvSpPr>
        <p:spPr>
          <a:xfrm>
            <a:off x="3705035" y="3516200"/>
            <a:ext cx="15351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pleasant</a:t>
            </a:r>
            <a:endParaRPr lang="en-US" altLang="zh-CN" sz="2000" dirty="0"/>
          </a:p>
        </p:txBody>
      </p:sp>
      <p:sp>
        <p:nvSpPr>
          <p:cNvPr id="8" name="QM_6_AN.111_1#97350d699.blank?vja=1&amp;pid=db21b858a&amp;color=0,0,0&amp;vpa=65&amp;vtp=1"/>
          <p:cNvSpPr/>
          <p:nvPr/>
        </p:nvSpPr>
        <p:spPr>
          <a:xfrm>
            <a:off x="1593914" y="4290900"/>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9" name="QM_6_AN.112_1#97350d699.blank?vja=1&amp;pid=db21b858a&amp;color=0,0,0&amp;vpa=66&amp;vtp=1"/>
          <p:cNvSpPr/>
          <p:nvPr/>
        </p:nvSpPr>
        <p:spPr>
          <a:xfrm>
            <a:off x="10277539" y="5040200"/>
            <a:ext cx="1069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integrated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671_1#d799407af?vja=1&amp;pid=6aa28e09d&amp;color=0,0,0&amp;vtp=1&amp;bt=1"/>
          <p:cNvSpPr/>
          <p:nvPr/>
        </p:nvSpPr>
        <p:spPr>
          <a:xfrm>
            <a:off x="722376" y="900000"/>
            <a:ext cx="10753344" cy="3776853"/>
          </a:xfrm>
          <a:prstGeom prst="rect">
            <a:avLst/>
          </a:prstGeom>
          <a:noFill/>
        </p:spPr>
        <p:txBody>
          <a:bodyPr wrap="square" lIns="0" tIns="0" rIns="0" bIns="0" rtlCol="0" anchor="t"/>
          <a:lstStyle/>
          <a:p>
            <a:pPr algn="l">
              <a:lnSpc>
                <a:spcPct val="125000"/>
              </a:lnSpc>
            </a:pP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p>
          <a:p>
            <a:pPr algn="ctr">
              <a:lnSpc>
                <a:spcPct val="125000"/>
              </a:lnSpc>
            </a:pP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Unforgettable</a:t>
            </a:r>
            <a:r>
              <a:rPr lang="en-US" altLang="zh-CN" sz="20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Experience</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visited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Zhangjiajie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drawn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towering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sandstone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pillars.</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planned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three-day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hiking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Golden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Stream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exploring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Tianzi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glass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3.The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breathtaking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views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surpassed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encountering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Tujia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villagers.Their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lifestyle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wealth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nature.</a:t>
            </a:r>
            <a:endParaRPr lang="en-US" altLang="zh-CN" sz="2000" dirty="0"/>
          </a:p>
          <a:p>
            <a:pPr algn="l">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reshaped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perspective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5_BD#cf2dcd727?vja=1&amp;pid=6aa28e09d&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5_BD#cf2dcd727?vja=1&amp;pid=6aa28e09d&amp;color=0,0,0&amp;tib=255,255,255&amp;iip=6&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cf2dcd727?vja=1&amp;pid=6aa28e09d&amp;color=0,0,0&amp;vtp=1"/>
          <p:cNvSpPr/>
          <p:nvPr/>
        </p:nvSpPr>
        <p:spPr>
          <a:xfrm>
            <a:off x="722377" y="1737184"/>
            <a:ext cx="10749631" cy="2252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1.extraordinary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.非凡的；不平常的；令人惊奇的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2.dramatically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adv</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.突然地；急剧地</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&amp;7&amp;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进阶词汇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1.assume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.假定；认为；承担（责任）；呈现</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2.moderate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.中等的；适度的；温和的</a:t>
            </a:r>
            <a:endParaRPr lang="en-US" altLang="zh-CN" sz="100" dirty="0"/>
          </a:p>
        </p:txBody>
      </p:sp>
      <p:pic>
        <p:nvPicPr>
          <p:cNvPr id="6" name="P_5_BD#cf2dcd727?vja=1&amp;pid=6aa28e09d&amp;color=0,0,0&amp;tib=255,255,255&amp;iip=7&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3006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113_1#97350d699?vja=1&amp;pid=db21b858a&amp;color=0,0,0&amp;mp=1&amp;vtp=1&amp;bt=1"/>
          <p:cNvSpPr/>
          <p:nvPr/>
        </p:nvSpPr>
        <p:spPr>
          <a:xfrm>
            <a:off x="722376" y="90000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本文是一篇新闻报道，主要介绍了第四届湖南旅游发展大会，该大会借助丰富的文旅资源及特色活动展示了岳阳的魅力，带动了当地文旅的发展。</a:t>
            </a:r>
            <a:endParaRPr lang="en-US" altLang="zh-CN" sz="2000" dirty="0"/>
          </a:p>
        </p:txBody>
      </p:sp>
      <p:sp>
        <p:nvSpPr>
          <p:cNvPr id="3" name="QB_7_BD.114_1#21a8079c9?vja=1&amp;pid=97350d699&amp;color=0,0,0&amp;vtp=1"/>
          <p:cNvSpPr/>
          <p:nvPr/>
        </p:nvSpPr>
        <p:spPr>
          <a:xfrm>
            <a:off x="722376" y="166568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4" name="QB_7_AN.115_1#21a8079c9.blank?vja=1&amp;pid=97350d699&amp;color=0,0,0&amp;vpa=67&amp;vtp=1"/>
          <p:cNvSpPr/>
          <p:nvPr/>
        </p:nvSpPr>
        <p:spPr>
          <a:xfrm>
            <a:off x="1062101" y="1627583"/>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B_7_AS.116_1#21a8079c9?vja=1&amp;pid=97350d699&amp;color=0,0,0&amp;vtp=1"/>
          <p:cNvSpPr/>
          <p:nvPr/>
        </p:nvSpPr>
        <p:spPr>
          <a:xfrm>
            <a:off x="722376" y="2090371"/>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句意为：2025年5月24日至26日，第四届湖南旅游发展大会在岳阳举行，为世界呈现了一场精彩的文旅盛宴。feast是可数名词单数形式，此处表泛指，应用不定冠词修饰，且wonderful的发音以辅音音素开头。故填a。</a:t>
            </a:r>
            <a:endParaRPr lang="en-US" altLang="zh-CN" sz="2200" dirty="0"/>
          </a:p>
        </p:txBody>
      </p:sp>
      <p:sp>
        <p:nvSpPr>
          <p:cNvPr id="6" name="QB_7_BD.117_1#3de755ffd?vja=1&amp;pid=97350d699&amp;color=0,0,0&amp;vtp=1"/>
          <p:cNvSpPr/>
          <p:nvPr/>
        </p:nvSpPr>
        <p:spPr>
          <a:xfrm>
            <a:off x="722376" y="327858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7" name="QB_7_AN.118_1#3de755ffd.blank?vja=1&amp;pid=97350d699&amp;color=0,0,0&amp;vpa=68&amp;vtp=1"/>
          <p:cNvSpPr/>
          <p:nvPr/>
        </p:nvSpPr>
        <p:spPr>
          <a:xfrm>
            <a:off x="1011301" y="3240483"/>
            <a:ext cx="395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endParaRPr lang="en-US" altLang="zh-CN" sz="2000" dirty="0"/>
          </a:p>
        </p:txBody>
      </p:sp>
      <p:sp>
        <p:nvSpPr>
          <p:cNvPr id="8" name="QB_7_AS.119_1#3de755ffd?vja=1&amp;pid=97350d699&amp;color=0,0,0&amp;vtp=1"/>
          <p:cNvSpPr/>
          <p:nvPr/>
        </p:nvSpPr>
        <p:spPr>
          <a:xfrm>
            <a:off x="722376" y="3703271"/>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句意为：岳阳文旅资源丰富，有着悠久的历史和深厚的文化底蕴。设空处作谓语，主语Yueyang表单数概念，谓语应用第三人称单数形式；结合语境可知，此处描述客观事实，应用一般现在时。故填has。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5" grpId="0" animBg="1" build="p"/>
      <p:bldP spid="7" grpId="0" animBg="1" build="p"/>
      <p:bldP spid="8"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0_1#ed9d1a561?vja=1&amp;pid=97350d699&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121_1#ed9d1a561.blank?vja=1&amp;pid=97350d699&amp;color=0,0,0&amp;mp=1&amp;vpa=69&amp;vtp=1"/>
          <p:cNvSpPr/>
          <p:nvPr/>
        </p:nvSpPr>
        <p:spPr>
          <a:xfrm>
            <a:off x="1062101" y="858013"/>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4" name="QB_7_AS.122_1#ed9d1a561?vja=1&amp;pid=97350d699&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句意为：而且著名的岳阳楼是范仲淹在名作《岳阳楼记》中所描述的对象，该作品体现了中国传统的“先忧后乐”精神。设空处引导非限制性定语从句，先行词是“Memorial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Yueyang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Tower”，指物，从句中缺少主语，应用关系代词which引导该从句。</a:t>
            </a:r>
            <a:endParaRPr lang="en-US" altLang="zh-CN" sz="2200" dirty="0"/>
          </a:p>
        </p:txBody>
      </p:sp>
      <p:sp>
        <p:nvSpPr>
          <p:cNvPr id="5" name="QB_7_BD.123_1#23d1eff52?vja=1&amp;pid=97350d699&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6" name="QB_7_AN.124_1#23d1eff52.blank?vja=1&amp;pid=97350d699&amp;color=0,0,0&amp;vpa=70&amp;vtp=1"/>
          <p:cNvSpPr/>
          <p:nvPr/>
        </p:nvSpPr>
        <p:spPr>
          <a:xfrm>
            <a:off x="1036701" y="2465959"/>
            <a:ext cx="135413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showcase</a:t>
            </a:r>
            <a:endParaRPr lang="en-US" altLang="zh-CN" sz="2000" dirty="0"/>
          </a:p>
        </p:txBody>
      </p:sp>
      <p:sp>
        <p:nvSpPr>
          <p:cNvPr id="7" name="QB_7_AS.125_1#23d1eff52?vja=1&amp;pid=97350d699&amp;color=0,0,0&amp;vtp=1"/>
          <p:cNvSpPr/>
          <p:nvPr/>
        </p:nvSpPr>
        <p:spPr>
          <a:xfrm>
            <a:off x="722376" y="2928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句意为：大会期间，（主办方）组织了许多活动以展示岳阳的魅力。结合句意可知，设空处表示目的，应用动词不定式作目的状语。故填to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showcase。</a:t>
            </a:r>
            <a:endParaRPr lang="en-US" altLang="zh-CN" sz="2200" dirty="0"/>
          </a:p>
        </p:txBody>
      </p:sp>
      <p:sp>
        <p:nvSpPr>
          <p:cNvPr id="8" name="QB_7_BD.126_1#e9ad92159?vja=1&amp;pid=97350d699&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7_AN.127_1#e9ad92159.blank?vja=1&amp;pid=97350d699&amp;color=0,0,0&amp;vpa=71&amp;vtp=1"/>
          <p:cNvSpPr/>
          <p:nvPr/>
        </p:nvSpPr>
        <p:spPr>
          <a:xfrm>
            <a:off x="1024001" y="3685159"/>
            <a:ext cx="873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creating</a:t>
            </a:r>
            <a:endParaRPr lang="en-US" altLang="zh-CN" sz="2000" dirty="0"/>
          </a:p>
        </p:txBody>
      </p:sp>
      <p:sp>
        <p:nvSpPr>
          <p:cNvPr id="10" name="QB_7_AS.128_1#e9ad92159?vja=1&amp;pid=97350d699&amp;color=0,0,0&amp;vtp=1"/>
          <p:cNvSpPr/>
          <p:nvPr/>
        </p:nvSpPr>
        <p:spPr>
          <a:xfrm>
            <a:off x="722376" y="4160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其中一场精彩的表演融合了舞蹈、灯光与音乐，产生了一种令人惊叹的视觉效果。句中已有谓语combined，所以设空处应用非谓语动词。此处表示自然而然的结果，故应用现在分词作结果状语。故填creat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128_2#e9ad92159?vja=1&amp;pid=97350d699&amp;color=0,0,0&amp;mp=1&amp;vtp=1&amp;bt=1"/>
          <p:cNvSpPr/>
          <p:nvPr/>
        </p:nvSpPr>
        <p:spPr>
          <a:xfrm>
            <a:off x="722376" y="900000"/>
            <a:ext cx="10753344" cy="1875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易混辨析</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现在分词作结果状语与不定式作结果状语的区别</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现在分词作结果状语，表示自然而然的结果；不定式作结果状语，表示出乎意料的结果，可以在不定式前加only。</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hurried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left.他匆忙赶到车站，不料却发现火车已经开走了。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9_1#795544dbb?vja=1&amp;pid=97350d69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130_1#795544dbb.blank?vja=1&amp;pid=97350d699&amp;color=0,0,0&amp;vpa=72&amp;vtp=1"/>
          <p:cNvSpPr/>
          <p:nvPr/>
        </p:nvSpPr>
        <p:spPr>
          <a:xfrm>
            <a:off x="1011301" y="845313"/>
            <a:ext cx="776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growth</a:t>
            </a:r>
            <a:endParaRPr lang="en-US" altLang="zh-CN" sz="2000" dirty="0"/>
          </a:p>
        </p:txBody>
      </p:sp>
      <p:sp>
        <p:nvSpPr>
          <p:cNvPr id="4" name="QB_7_AS.131_1#795544dbb?vja=1&amp;pid=97350d699&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句意为：此次大会还推动了岳阳旅游业的发展。设空处作动词promoted的宾语，且其前有定冠词the修饰，其后有of短语，应用名词。故填growth。</a:t>
            </a:r>
            <a:endParaRPr lang="en-US" altLang="zh-CN" sz="2200" dirty="0"/>
          </a:p>
        </p:txBody>
      </p:sp>
      <p:sp>
        <p:nvSpPr>
          <p:cNvPr id="5" name="QB_7_BD.132_1#60a508f50?vja=1&amp;pid=97350d699&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6" name="QB_7_AN.133_1#60a508f50.blank?vja=1&amp;pid=97350d699&amp;color=0,0,0&amp;vpa=73&amp;vtp=1"/>
          <p:cNvSpPr/>
          <p:nvPr/>
        </p:nvSpPr>
        <p:spPr>
          <a:xfrm>
            <a:off x="1062101" y="2084959"/>
            <a:ext cx="13128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drawn</a:t>
            </a:r>
            <a:endParaRPr lang="en-US" altLang="zh-CN" sz="2000" dirty="0"/>
          </a:p>
        </p:txBody>
      </p:sp>
      <p:sp>
        <p:nvSpPr>
          <p:cNvPr id="7" name="QB_7_AS.134_1#60a508f50?vja=1&amp;pid=97350d699&amp;color=0,0,0&amp;vtp=1"/>
          <p:cNvSpPr/>
          <p:nvPr/>
        </p:nvSpPr>
        <p:spPr>
          <a:xfrm>
            <a:off x="722376" y="2547747"/>
            <a:ext cx="10753344" cy="2294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大量游客被吸引到岳阳，当地旅游收入显著增长。设空处在and前的并列分句中作谓语，draw与tourists之间为被动关系，应用被动语态；此处描述过去发生的事，应用一般过去时；主语表复数概念，助动词应用were。故填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drawn。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QB_7_AS.134_1#60a508f50?vja=1&amp;pid=97350d699&amp;color=0,0,0&amp;vtp=1"/>
          <p:cNvSpPr/>
          <p:nvPr/>
        </p:nvSpPr>
        <p:spPr>
          <a:xfrm>
            <a:off x="722376" y="1009093"/>
            <a:ext cx="10753344" cy="2294255"/>
          </a:xfrm>
          <a:prstGeom prst="rect">
            <a:avLst/>
          </a:prstGeom>
          <a:noFill/>
        </p:spPr>
        <p:txBody>
          <a:bodyPr wrap="square" lIns="0" tIns="0" rIns="0" bIns="0" rtlCol="0" anchor="t"/>
          <a:lstStyle/>
          <a:p>
            <a:pPr algn="l">
              <a:lnSpc>
                <a:spcPct val="125000"/>
              </a:lnSpc>
            </a:pPr>
            <a:r>
              <a:rPr lang="en-US" altLang="zh-CN" sz="2000" b="1" i="0" dirty="0" err="1">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draw一词多义</a:t>
            </a:r>
            <a:endParaRPr lang="en-US" altLang="zh-CN" sz="2200" dirty="0"/>
          </a:p>
          <a:p>
            <a:pPr algn="l">
              <a:lnSpc>
                <a:spcPct val="125000"/>
              </a:lnSpc>
            </a:pP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.画；得出，推断出；吸引，使感兴趣；产生，引起；提取</a:t>
            </a:r>
            <a:endParaRPr lang="en-US" altLang="zh-CN" sz="2200" dirty="0"/>
          </a:p>
          <a:p>
            <a:pPr algn="l">
              <a:lnSpc>
                <a:spcPct val="125000"/>
              </a:lnSpc>
            </a:pP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.有吸引力的人（或事物）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fade">
                                      <p:cBhvr>
                                        <p:cTn id="13" dur="500"/>
                                        <p:tgtEl>
                                          <p:spTgt spid="7">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animEffect transition="in" filter="fade">
                                      <p:cBhvr>
                                        <p:cTn id="16"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4e3351c85.fixed?vja=1&amp;pid=b8804e929&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选择性必修第三册</a:t>
            </a:r>
            <a:endParaRPr lang="en-US" altLang="zh-CN" sz="2000" dirty="0"/>
          </a:p>
        </p:txBody>
      </p:sp>
      <p:sp>
        <p:nvSpPr>
          <p:cNvPr id="3" name="C_2_BD#4e3351c85.fixed?vja=1&amp;pid=b8804e929&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Wish</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you</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were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here</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5_1#aba3844e7?vja=1&amp;pid=97350d69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3" name="QB_7_AN.136_1#aba3844e7.blank?vja=1&amp;pid=97350d699&amp;color=0,0,0&amp;vpa=74&amp;vtp=1"/>
          <p:cNvSpPr/>
          <p:nvPr/>
        </p:nvSpPr>
        <p:spPr>
          <a:xfrm>
            <a:off x="1011301" y="845313"/>
            <a:ext cx="15351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pleasant</a:t>
            </a:r>
            <a:endParaRPr lang="en-US" altLang="zh-CN" sz="2000" dirty="0"/>
          </a:p>
        </p:txBody>
      </p:sp>
      <p:sp>
        <p:nvSpPr>
          <p:cNvPr id="4" name="QB_7_AS.137_1#aba3844e7?vja=1&amp;pid=97350d699&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句意为：改善后的旅游设施和服务质量让游客的体验比以往更愉悦。根据句意和空后的than可知，此处应用形容词比较级，pleasant是多音节形容词，其比较级形式为more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pleasant。故填more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pleasant。</a:t>
            </a:r>
            <a:endParaRPr lang="en-US" altLang="zh-CN" sz="2200" dirty="0"/>
          </a:p>
        </p:txBody>
      </p:sp>
      <p:sp>
        <p:nvSpPr>
          <p:cNvPr id="5" name="QB_7_BD.138_1#6303cc777?vja=1&amp;pid=97350d699&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139_1#6303cc777.blank?vja=1&amp;pid=97350d699&amp;color=0,0,0&amp;vpa=75&amp;vtp=1"/>
          <p:cNvSpPr/>
          <p:nvPr/>
        </p:nvSpPr>
        <p:spPr>
          <a:xfrm>
            <a:off x="1024001" y="2453259"/>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7" name="QB_7_AS.140_1#6303cc777?vja=1&amp;pid=97350d699&amp;color=0,0,0&amp;vtp=1"/>
          <p:cNvSpPr/>
          <p:nvPr/>
        </p:nvSpPr>
        <p:spPr>
          <a:xfrm>
            <a:off x="722376" y="29160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句意为：许多游客表示，正是岳阳的美景、深厚的文化底蕴和热心的当地人给他们留下了深刻印象。leave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impression为固定短语，意为“给某人留下深刻印象”。故填with。</a:t>
            </a:r>
            <a:endParaRPr lang="en-US" altLang="zh-CN" sz="2200" dirty="0"/>
          </a:p>
        </p:txBody>
      </p:sp>
      <p:sp>
        <p:nvSpPr>
          <p:cNvPr id="8" name="QB_7_BD.141_1#4ee829fef?vja=1&amp;pid=97350d699&amp;color=0,0,0&amp;vtp=1"/>
          <p:cNvSpPr/>
          <p:nvPr/>
        </p:nvSpPr>
        <p:spPr>
          <a:xfrm>
            <a:off x="722376" y="37105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142_1#4ee829fef.blank?vja=1&amp;pid=97350d699&amp;color=0,0,0&amp;vpa=76&amp;vtp=1"/>
          <p:cNvSpPr/>
          <p:nvPr/>
        </p:nvSpPr>
        <p:spPr>
          <a:xfrm>
            <a:off x="1176401" y="3659759"/>
            <a:ext cx="1069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integrated</a:t>
            </a:r>
            <a:endParaRPr lang="en-US" altLang="zh-CN" sz="2000" dirty="0"/>
          </a:p>
        </p:txBody>
      </p:sp>
      <p:sp>
        <p:nvSpPr>
          <p:cNvPr id="10" name="QB_7_AS.143_1#4ee829fef?vja=1&amp;pid=97350d699&amp;color=0,0,0&amp;vtp=1"/>
          <p:cNvSpPr/>
          <p:nvPr/>
        </p:nvSpPr>
        <p:spPr>
          <a:xfrm>
            <a:off x="722376" y="41352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岳阳通过举办此次旅游发展大会，不仅提升了自身影响力，也在推动文旅融合发展方面为其他城市树立了良好榜样。设空处作定语，修饰名词development，应用形容词integrated，意为“综合的；融合的”。故填integra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97d38d53f.fixed?vja=1&amp;pid=e844f3684&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97d38d53f.fixed?vja=1&amp;pid=e844f3684&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Welcome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to</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endParaRPr lang="en-US" altLang="zh-CN" sz="4400" dirty="0"/>
          </a:p>
        </p:txBody>
      </p:sp>
      <p:pic>
        <p:nvPicPr>
          <p:cNvPr id="4" name="C_4#97d38d53f.fixed?vja=1&amp;pid=e844f3684&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97d38d53f.fixed?vja=1&amp;pid=e844f3684&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4_1#896c73b75?vja=1&amp;pid=4dae669c2&amp;color=0,0,0&amp;vtp=1&amp;bt=1"/>
          <p:cNvSpPr/>
          <p:nvPr/>
        </p:nvSpPr>
        <p:spPr>
          <a:xfrm>
            <a:off x="722376" y="759665"/>
            <a:ext cx="10753344" cy="5681853"/>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[安徽马鞍山2025高二期末]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wooden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illustrating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Brooklyn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Brooklyn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suspension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Brooklyn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Manhattan.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much-loved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landmark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television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Lucky</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Longwanggang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Meixi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pedestrians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Möbius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prosperity.</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4_2#896c73b75?vja=1&amp;pid=4dae669c2&amp;color=0,0,0&amp;vtp=1&amp;bt=1"/>
          <p:cNvSpPr/>
          <p:nvPr/>
        </p:nvSpPr>
        <p:spPr>
          <a:xfrm>
            <a:off x="722376" y="900000"/>
            <a:ext cx="10753344" cy="4157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Charles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Czech</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Republic</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 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Ⅳ.A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Vltava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 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Gateshead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Millennium</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（倾斜）</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pedestrians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award-winning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Gateshead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Newcastle.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tilting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mechanism,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pedestrians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traffic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endParaRPr lang="en-US" altLang="zh-CN" sz="2000" dirty="0"/>
          </a:p>
        </p:txBody>
      </p:sp>
      <p:sp>
        <p:nvSpPr>
          <p:cNvPr id="3" name="QM_6_EX.145_1#896c73b75?vja=1&amp;pid=4dae669c2&amp;color=0,0,0&amp;vtp=1"/>
          <p:cNvSpPr/>
          <p:nvPr/>
        </p:nvSpPr>
        <p:spPr>
          <a:xfrm>
            <a:off x="722376" y="5100271"/>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本文是一篇应用文，主要介绍了四座融合了工程与艺术的桥梁，诠释了桥梁作为实用建筑与文化符号的永恒角色。</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6_1#69200718e?vja=1&amp;pid=896c73b7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7_1#69200718e.bracket?vja=1&amp;pid=896c73b75&amp;color=0,0,0&amp;vpa=77&amp;vtp=1"/>
          <p:cNvSpPr/>
          <p:nvPr/>
        </p:nvSpPr>
        <p:spPr>
          <a:xfrm>
            <a:off x="640562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46_2#69200718e.choices?vja=1&amp;pid=896c73b75&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pedestrian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endParaRPr lang="en-US" altLang="zh-CN" sz="2000" dirty="0"/>
          </a:p>
        </p:txBody>
      </p:sp>
      <p:sp>
        <p:nvSpPr>
          <p:cNvPr id="5" name="QC_7_AS.148_1#69200718e?vja=1&amp;pid=896c73b75&amp;color=0,0,0&amp;vtp=1"/>
          <p:cNvSpPr/>
          <p:nvPr/>
        </p:nvSpPr>
        <p:spPr>
          <a:xfrm>
            <a:off x="722376" y="2077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细节理解题。根据“Lucky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China”部分中的“This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featuring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multi-level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pathways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pedestrians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routes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cross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river.”可知，中国结步行桥的主要功能是为行人提供过河通道。故选D项。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9_1#6091fd656?vja=1&amp;pid=896c73b75&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0_1#6091fd656.bracket?vja=1&amp;pid=896c73b75&amp;color=0,0,0&amp;mp=1&amp;vpa=78&amp;vtp=1"/>
          <p:cNvSpPr/>
          <p:nvPr/>
        </p:nvSpPr>
        <p:spPr>
          <a:xfrm>
            <a:off x="80931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49_2#6091fd656.choices?vja=1&amp;pid=896c73b75&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preserved.</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King.</a:t>
            </a:r>
            <a:endParaRPr lang="en-US" altLang="zh-CN" sz="2000" dirty="0"/>
          </a:p>
        </p:txBody>
      </p:sp>
      <p:sp>
        <p:nvSpPr>
          <p:cNvPr id="5" name="QC_7_AS.151_1#6091fd656?vja=1&amp;pid=896c73b75&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细节理解题。根据“Charles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Czech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Republic”部分中的“A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restoration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statues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replaced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carefully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removed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protection.”可知，在最近的一次修复中，原来的雕像被替换为现代雕像，而原来的雕像则被移至博物馆妥善保护，即原来的雕像被替换的目的是更好地保存这些雕像。故选B项。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2_1#6e7454298?vja=1&amp;pid=896c73b7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3_1#6e7454298.bracket?vja=1&amp;pid=896c73b75&amp;color=0,0,0&amp;vpa=79&amp;vtp=1"/>
          <p:cNvSpPr/>
          <p:nvPr/>
        </p:nvSpPr>
        <p:spPr>
          <a:xfrm>
            <a:off x="744385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52_2#6e7454298.choices?vja=1&amp;pid=896c73b75&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traffic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decoration.</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suspension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bridges.</a:t>
            </a:r>
            <a:endParaRPr lang="en-US" altLang="zh-CN" sz="2000" dirty="0"/>
          </a:p>
        </p:txBody>
      </p:sp>
      <p:sp>
        <p:nvSpPr>
          <p:cNvPr id="5" name="QC_7_AS.154_1#6e7454298?vja=1&amp;pid=896c73b75&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bridges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engineering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combines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illustrating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bridges’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unchanging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functional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structures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symbols.”并结合下文关于四座桥梁的具体描述可知，这四座桥梁的共同特点是它们都体现了工程与艺术的结合。故选C项。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959282692?vja=1&amp;pid=4dae669c2&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959282692?vja=1&amp;pid=4dae669c2&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959282692?vja=1&amp;pid=4dae669c2&amp;color=0,0,0&amp;vtp=1"/>
          <p:cNvSpPr/>
          <p:nvPr/>
        </p:nvSpPr>
        <p:spPr>
          <a:xfrm>
            <a:off x="722377" y="1737184"/>
            <a:ext cx="10749631" cy="1871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1.illustrate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.（用示例、图画等）说明，解释；加插图于</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2.functional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.实用的；功能的；（能）起作用的，工作的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3.be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replaced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with/by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被</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所替换</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4.remove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.移开；拿开；去掉</a:t>
            </a:r>
            <a:endParaRPr lang="en-US" altLang="zh-CN" sz="1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5_1#2f18d2a6a?vja=1&amp;pid=4dae669c2&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[江苏南通2025高二期中调研]</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circumstances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addresses.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Virginia,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plenty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cranky.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revisited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5_1#2f18d2a6a?vja=1&amp;pid=4dae669c2&amp;color=0,0,0&amp;vtp=1&amp;bt=1"/>
          <p:cNvSpPr/>
          <p:nvPr/>
        </p:nvSpPr>
        <p:spPr>
          <a:xfrm>
            <a:off x="722376" y="778080"/>
            <a:ext cx="10753344" cy="5676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accommodation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unanticipated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 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unhurried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Encounters,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elderly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retriever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（寻回犬）</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anticipate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Monterey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Peninsula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disagree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trails—just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#1.6</a:t>
            </a:r>
            <a:endParaRPr lang="en-US" altLang="zh-CN" sz="20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649f4018d.fixed?vja=1&amp;pid=e844f3684&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649f4018d.fixed?vja=1&amp;pid=e844f3684&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Welcome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to</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endParaRPr lang="en-US" altLang="zh-CN" sz="4400" dirty="0"/>
          </a:p>
        </p:txBody>
      </p:sp>
      <p:pic>
        <p:nvPicPr>
          <p:cNvPr id="4" name="C_4#649f4018d.fixed?vja=1&amp;pid=e844f3684&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649f4018d.fixed?vja=1&amp;pid=e844f3684&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156_1#2f18d2a6a?vja=1&amp;pid=4dae669c2&amp;color=0,0,0&amp;mp=1&amp;vtp=1&amp;bt=1"/>
          <p:cNvSpPr/>
          <p:nvPr/>
        </p:nvSpPr>
        <p:spPr>
          <a:xfrm>
            <a:off x="722376" y="90000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本文是一篇记叙文，主要讲述了作者和另外两名女孩多年疏于联系，通过骑行旅行重拾深厚友谊的故事。</a:t>
            </a:r>
            <a:endParaRPr lang="en-US" altLang="zh-CN" sz="2000" dirty="0"/>
          </a:p>
        </p:txBody>
      </p:sp>
      <p:sp>
        <p:nvSpPr>
          <p:cNvPr id="3" name="QC_7_BD.157_1#97ed883d7?vja=1&amp;pid=2f18d2a6a&amp;color=0,0,0&amp;vtp=1"/>
          <p:cNvSpPr/>
          <p:nvPr/>
        </p:nvSpPr>
        <p:spPr>
          <a:xfrm>
            <a:off x="722376" y="166568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C_7_AN.158_1#97ed883d7.bracket?vja=1&amp;pid=2f18d2a6a&amp;color=0,0,0&amp;vpa=80&amp;vtp=1"/>
          <p:cNvSpPr/>
          <p:nvPr/>
        </p:nvSpPr>
        <p:spPr>
          <a:xfrm>
            <a:off x="9160066" y="166568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5" name="QC_7_BD.157_2#97ed883d7.choices?vja=1&amp;pid=2f18d2a6a&amp;color=0,0,0&amp;vtp=1"/>
          <p:cNvSpPr/>
          <p:nvPr/>
        </p:nvSpPr>
        <p:spPr>
          <a:xfrm>
            <a:off x="722376" y="2052271"/>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endParaRPr lang="en-US" altLang="zh-CN" sz="2000" dirty="0"/>
          </a:p>
        </p:txBody>
      </p:sp>
      <p:sp>
        <p:nvSpPr>
          <p:cNvPr id="6" name="QC_7_AS.159_1#97ed883d7?vja=1&amp;pid=2f18d2a6a&amp;color=0,0,0&amp;vtp=1"/>
          <p:cNvSpPr/>
          <p:nvPr/>
        </p:nvSpPr>
        <p:spPr>
          <a:xfrm>
            <a:off x="722376" y="3627071"/>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细节理解题。根据文章第二段中的“I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fun?”可知，作者这些疑问的核心是担心由于很久未见，她们之间的关系可能会疏远且不够了解彼此，导致她们无法享受这次旅行。故选D项。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6"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0_1#e8caaa8ad?vja=1&amp;pid=2f18d2a6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1_1#e8caaa8ad.bracket?vja=1&amp;pid=2f18d2a6a&amp;color=0,0,0&amp;vpa=81&amp;vtp=1"/>
          <p:cNvSpPr/>
          <p:nvPr/>
        </p:nvSpPr>
        <p:spPr>
          <a:xfrm>
            <a:off x="846937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60_2#e8caaa8ad.choices?vja=1&amp;pid=2f18d2a6a&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A.Increasing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C.Improving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landscapes.</a:t>
            </a:r>
            <a:endParaRPr lang="en-US" altLang="zh-CN" sz="2000" dirty="0"/>
          </a:p>
        </p:txBody>
      </p:sp>
      <p:sp>
        <p:nvSpPr>
          <p:cNvPr id="5" name="QC_7_AS.162_1#e8caaa8ad?vja=1&amp;pid=2f18d2a6a&amp;color=0,0,0&amp;vtp=1"/>
          <p:cNvSpPr/>
          <p:nvPr/>
        </p:nvSpPr>
        <p:spPr>
          <a:xfrm>
            <a:off x="722376" y="2077847"/>
            <a:ext cx="10753344" cy="3056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细节理解题。根据文章第四段中的“Having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reaching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accommodation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dusk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unanticipated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deepen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ourselves.And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unhurried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conducive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reflection.”可知，一起旅行且没有特定目标的好处之一是能拓展对彼此和自己的了解，有助于反思，即促进更深层次的思考。故选B项。</a:t>
            </a:r>
            <a:endParaRPr lang="en-US" altLang="zh-CN" sz="2200" dirty="0"/>
          </a:p>
          <a:p>
            <a:pPr algn="l">
              <a:lnSpc>
                <a:spcPct val="125000"/>
              </a:lnSpc>
            </a:pPr>
            <a:endParaRPr lang="zh-CN" altLang="en-US" sz="2000" b="1"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sym typeface="+mn-ea"/>
            </a:endParaRPr>
          </a:p>
          <a:p>
            <a:pPr algn="l">
              <a:lnSpc>
                <a:spcPct val="125000"/>
              </a:lnSpc>
            </a:pPr>
            <a:r>
              <a:rPr lang="zh-CN" altLang="en-US" sz="2000" b="1"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sym typeface="+mn-ea"/>
              </a:rPr>
              <a:t>干扰项解读</a:t>
            </a:r>
            <a:endParaRPr lang="zh-CN" altLang="en-US" sz="2000" b="1"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sym typeface="+mn-ea"/>
            </a:endParaRPr>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第四段只提到一起旅行且没有特定目标能拓展对彼此和自己的了解，并未提及其能改善沟通技能，排除C项。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500"/>
                                        <p:tgtEl>
                                          <p:spTgt spid="5">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xEl>
                                              <p:pRg st="3" end="3"/>
                                            </p:txEl>
                                          </p:spTgt>
                                        </p:tgtEl>
                                        <p:attrNameLst>
                                          <p:attrName>style.visibility</p:attrName>
                                        </p:attrNameLst>
                                      </p:cBhvr>
                                      <p:to>
                                        <p:strVal val="visible"/>
                                      </p:to>
                                    </p:set>
                                    <p:animEffect transition="in" filter="fade">
                                      <p:cBhvr>
                                        <p:cTn id="26"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3_1#8f5c5c8f9?vja=1&amp;pid=2f18d2a6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pleasures?(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4_1#8f5c5c8f9.bracket?vja=1&amp;pid=2f18d2a6a&amp;color=0,0,0&amp;vpa=82&amp;vtp=1"/>
          <p:cNvSpPr/>
          <p:nvPr/>
        </p:nvSpPr>
        <p:spPr>
          <a:xfrm>
            <a:off x="740257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63_2#8f5c5c8f9.choices?vja=1&amp;pid=2f18d2a6a&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endParaRPr lang="en-US" altLang="zh-CN" sz="2000" dirty="0"/>
          </a:p>
        </p:txBody>
      </p:sp>
      <p:sp>
        <p:nvSpPr>
          <p:cNvPr id="5" name="QC_7_AS.165_1#8f5c5c8f9?vja=1&amp;pid=2f18d2a6a&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推理判断题。根据文章倒数第二段中的“It’s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pleasures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anticipate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richer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time.”可知，作者认为那些没有预料到的快乐会伴随她们更久，并且随着时间的推移会变得更加丰富多彩，即意想不到的快乐会随着时间的推移而加深。故选B项。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6_1#0b8187c7e?vja=1&amp;pid=2f18d2a6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7_1#0b8187c7e.bracket?vja=1&amp;pid=2f18d2a6a&amp;color=0,0,0&amp;vpa=83&amp;vtp=1"/>
          <p:cNvSpPr/>
          <p:nvPr/>
        </p:nvSpPr>
        <p:spPr>
          <a:xfrm>
            <a:off x="7780147"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66_2#0b8187c7e.choices?vja=1&amp;pid=2f18d2a6a&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unresolved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disagreements.</a:t>
            </a:r>
            <a:endParaRPr lang="en-US" altLang="zh-CN" sz="2000" dirty="0"/>
          </a:p>
        </p:txBody>
      </p:sp>
      <p:sp>
        <p:nvSpPr>
          <p:cNvPr id="5" name="QC_7_AS.168_1#0b8187c7e?vja=1&amp;pid=2f18d2a6a&amp;color=0,0,0&amp;vtp=1"/>
          <p:cNvSpPr/>
          <p:nvPr/>
        </p:nvSpPr>
        <p:spPr>
          <a:xfrm>
            <a:off x="722376" y="2077847"/>
            <a:ext cx="10753344" cy="1528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推理判断题。根据文章最后一段中的“Already,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underway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disagree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complain,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enthusiasm,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trails—just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does.”及第一段提到的作者与朋友们多年疏于联系可推知，作者在最后一段提到Tour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3是为了表示旅行在继续，她们的友谊也在延续。故选C项。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9_1#ec3862fb6?vja=1&amp;pid=7c9779d37&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[重庆南开中学2025高二期末]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navigating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uncharted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journeys. 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precious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encountered,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Parisian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rhythmic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shoreline. 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self-discovery,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horizons.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canvas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endParaRPr lang="en-US" altLang="zh-CN" sz="2000" dirty="0"/>
          </a:p>
          <a:p>
            <a:pPr algn="just">
              <a:lnSpc>
                <a:spcPct val="125000"/>
              </a:lnSpc>
            </a:pPr>
            <a:endParaRPr lang="en-US" altLang="zh-CN" sz="2000" dirty="0"/>
          </a:p>
        </p:txBody>
      </p:sp>
      <p:sp>
        <p:nvSpPr>
          <p:cNvPr id="3" name="QM_6_AN.170_1#ec3862fb6.blank?vja=1&amp;pid=7c9779d37&amp;color=0,0,0&amp;vpa=84&amp;vtp=1"/>
          <p:cNvSpPr/>
          <p:nvPr/>
        </p:nvSpPr>
        <p:spPr>
          <a:xfrm>
            <a:off x="6592443" y="1623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M_6_AN.171_1#ec3862fb6.blank?vja=1&amp;pid=7c9779d37&amp;color=0,0,0&amp;vpa=85&amp;vtp=1"/>
          <p:cNvSpPr/>
          <p:nvPr/>
        </p:nvSpPr>
        <p:spPr>
          <a:xfrm>
            <a:off x="2582037" y="3528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9_1#ec3862fb6?vja=1&amp;pid=7c9779d37&amp;color=0,0,0&amp;vtp=1&amp;bt=1"/>
          <p:cNvSpPr/>
          <p:nvPr/>
        </p:nvSpPr>
        <p:spPr>
          <a:xfrm>
            <a:off x="722376" y="900000"/>
            <a:ext cx="10753344" cy="4152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accessible. 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uploads,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wilderness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 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itineraries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（旅行日程）,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simplifying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planning. 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2000" dirty="0"/>
          </a:p>
        </p:txBody>
      </p:sp>
      <p:sp>
        <p:nvSpPr>
          <p:cNvPr id="3" name="QM_6_AN.172_1#ec3862fb6.blank?vja=1&amp;pid=7c9779d37&amp;color=0,0,0&amp;vpa=86&amp;vtp=1"/>
          <p:cNvSpPr/>
          <p:nvPr/>
        </p:nvSpPr>
        <p:spPr>
          <a:xfrm>
            <a:off x="2276539" y="1242900"/>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M_6_AN.173_1#ec3862fb6.blank?vja=1&amp;pid=7c9779d37&amp;color=0,0,0&amp;vpa=87&amp;vtp=1"/>
          <p:cNvSpPr/>
          <p:nvPr/>
        </p:nvSpPr>
        <p:spPr>
          <a:xfrm>
            <a:off x="3629406" y="2766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5" name="QM_6_AN.174_1#ec3862fb6.blank?vja=1&amp;pid=7c9779d37&amp;color=0,0,0&amp;vpa=88&amp;vtp=1"/>
          <p:cNvSpPr/>
          <p:nvPr/>
        </p:nvSpPr>
        <p:spPr>
          <a:xfrm>
            <a:off x="4503674" y="3909900"/>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5_1#ec3862fb6?vja=1&amp;pid=7c9779d37&amp;color=0,0,0&amp;vtp=1&amp;bt=1"/>
          <p:cNvSpPr/>
          <p:nvPr/>
        </p:nvSpPr>
        <p:spPr>
          <a:xfrm>
            <a:off x="722376" y="896112"/>
            <a:ext cx="10753344" cy="301225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B.Journals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shoot.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D.Combine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simplified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F.Sharing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journeys.</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6_EX.176_1#ec3862fb6?vja=1&amp;pid=7c9779d37&amp;color=0,0,0&amp;vtp=1"/>
          <p:cNvSpPr/>
          <p:nvPr/>
        </p:nvSpPr>
        <p:spPr>
          <a:xfrm>
            <a:off x="722376" y="394735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本文是一篇说明文。文章介绍了旅行日记的核心价值、坚持写旅行日记对个人的多重益处，并重点阐述了旅行日记在数字时代下的演进与革新。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77_1#8559027bd?vja=1&amp;pid=ec3862fb6&amp;color=0,0,0&amp;vtp=1&amp;bt=1"/>
          <p:cNvSpPr/>
          <p:nvPr>
            <p:custDataLst>
              <p:tags r:id="rId1"/>
            </p:custDataLst>
          </p:nvPr>
        </p:nvSpPr>
        <p:spPr>
          <a:xfrm>
            <a:off x="722376" y="906686"/>
            <a:ext cx="10710164" cy="332795"/>
          </a:xfrm>
          <a:prstGeom prst="rect">
            <a:avLst/>
          </a:prstGeom>
          <a:noFill/>
        </p:spPr>
        <p:txBody>
          <a:bodyPr wrap="square" lIns="0" tIns="0" rIns="0" bIns="0" rtlCol="0" anchor="t"/>
          <a:lstStyle/>
          <a:p>
            <a:pPr algn="l">
              <a:lnSpc>
                <a:spcPct val="119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78_1#8559027bd.blank?vja=1&amp;pid=ec3862fb6&amp;color=0,0,0&amp;vpa=89&amp;vtp=1"/>
          <p:cNvSpPr/>
          <p:nvPr>
            <p:custDataLst>
              <p:tags r:id="rId2"/>
            </p:custDataLst>
          </p:nvPr>
        </p:nvSpPr>
        <p:spPr>
          <a:xfrm>
            <a:off x="1022790" y="868739"/>
            <a:ext cx="240331" cy="336084"/>
          </a:xfrm>
          <a:prstGeom prst="rect">
            <a:avLst/>
          </a:prstGeom>
          <a:noFill/>
        </p:spPr>
        <p:txBody>
          <a:bodyPr wrap="non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179_1#8559027bd?vja=1&amp;pid=ec3862fb6&amp;color=0,0,0&amp;vtp=1"/>
          <p:cNvSpPr/>
          <p:nvPr>
            <p:custDataLst>
              <p:tags r:id="rId3"/>
            </p:custDataLst>
          </p:nvPr>
        </p:nvSpPr>
        <p:spPr>
          <a:xfrm>
            <a:off x="722376" y="1305699"/>
            <a:ext cx="10710164" cy="1094708"/>
          </a:xfrm>
          <a:prstGeom prst="rect">
            <a:avLst/>
          </a:prstGeom>
          <a:noFill/>
        </p:spPr>
        <p:txBody>
          <a:bodyPr wrap="square" lIns="0" tIns="0" rIns="0" bIns="0" rtlCol="0" anchor="t"/>
          <a:lstStyle/>
          <a:p>
            <a:pPr algn="just">
              <a:lnSpc>
                <a:spcPct val="119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合空后的However可知，设空处的内容应与后文构成转折关系。空后强调旅行日记是“珍贵的叙述”，记录了旅程的核心内容，A项（诚然，记录你的旅行经历是困难的）与后文关于旅行日记的核心价值的描述构成转折，符合语境。故选A项。</a:t>
            </a:r>
            <a:endParaRPr lang="en-US" altLang="zh-CN" sz="2200" dirty="0"/>
          </a:p>
        </p:txBody>
      </p:sp>
      <p:sp>
        <p:nvSpPr>
          <p:cNvPr id="5" name="QB_7_BD.180_1#1ba723371?vja=1&amp;pid=ec3862fb6&amp;color=0,0,0&amp;vtp=1"/>
          <p:cNvSpPr/>
          <p:nvPr>
            <p:custDataLst>
              <p:tags r:id="rId4"/>
            </p:custDataLst>
          </p:nvPr>
        </p:nvSpPr>
        <p:spPr>
          <a:xfrm>
            <a:off x="722376" y="2432282"/>
            <a:ext cx="10710164" cy="332795"/>
          </a:xfrm>
          <a:prstGeom prst="rect">
            <a:avLst/>
          </a:prstGeom>
          <a:noFill/>
        </p:spPr>
        <p:txBody>
          <a:bodyPr wrap="square" lIns="0" tIns="0" rIns="0" bIns="0" rtlCol="0" anchor="t"/>
          <a:lstStyle/>
          <a:p>
            <a:pPr algn="l">
              <a:lnSpc>
                <a:spcPct val="119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1_1#1ba723371.blank?vja=1&amp;pid=ec3862fb6&amp;color=0,0,0&amp;vpa=90&amp;vtp=1"/>
          <p:cNvSpPr/>
          <p:nvPr>
            <p:custDataLst>
              <p:tags r:id="rId5"/>
            </p:custDataLst>
          </p:nvPr>
        </p:nvSpPr>
        <p:spPr>
          <a:xfrm>
            <a:off x="1035439" y="2394335"/>
            <a:ext cx="226101" cy="336084"/>
          </a:xfrm>
          <a:prstGeom prst="rect">
            <a:avLst/>
          </a:prstGeom>
          <a:noFill/>
        </p:spPr>
        <p:txBody>
          <a:bodyPr wrap="non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B_7_AS.182_1#1ba723371?vja=1&amp;pid=ec3862fb6&amp;color=0,0,0&amp;vtp=1"/>
          <p:cNvSpPr/>
          <p:nvPr>
            <p:custDataLst>
              <p:tags r:id="rId6"/>
            </p:custDataLst>
          </p:nvPr>
        </p:nvSpPr>
        <p:spPr>
          <a:xfrm>
            <a:off x="722376" y="2836228"/>
            <a:ext cx="10710164" cy="1455964"/>
          </a:xfrm>
          <a:prstGeom prst="rect">
            <a:avLst/>
          </a:prstGeom>
          <a:noFill/>
        </p:spPr>
        <p:txBody>
          <a:bodyPr wrap="square" lIns="0" tIns="0" rIns="0" bIns="0" rtlCol="0" anchor="t"/>
          <a:lstStyle/>
          <a:p>
            <a:pPr algn="just">
              <a:lnSpc>
                <a:spcPct val="119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提到写旅行日记有诸多益处，如留存转瞬即逝的细节（气味、声音等），空后则介绍了写旅行日记的另一个好处，即强化旅行记忆。设空处应起到过渡作用，解释写旅行日记和强化记忆之间的联系。C项（将事情写下来有助于将其编码到你的长期记忆中）符合语境，其中的memory与下文的memories相呼应。故选C项。</a:t>
            </a:r>
            <a:endParaRPr lang="en-US" altLang="zh-CN" sz="2200" dirty="0"/>
          </a:p>
        </p:txBody>
      </p:sp>
      <p:sp>
        <p:nvSpPr>
          <p:cNvPr id="8" name="QB_7_BD.183_1#c96713765?vja=1&amp;pid=ec3862fb6&amp;color=0,0,0&amp;vtp=1"/>
          <p:cNvSpPr/>
          <p:nvPr>
            <p:custDataLst>
              <p:tags r:id="rId7"/>
            </p:custDataLst>
          </p:nvPr>
        </p:nvSpPr>
        <p:spPr>
          <a:xfrm>
            <a:off x="722376" y="4329632"/>
            <a:ext cx="10710164" cy="332795"/>
          </a:xfrm>
          <a:prstGeom prst="rect">
            <a:avLst/>
          </a:prstGeom>
          <a:noFill/>
        </p:spPr>
        <p:txBody>
          <a:bodyPr wrap="square" lIns="0" tIns="0" rIns="0" bIns="0" rtlCol="0" anchor="t"/>
          <a:lstStyle/>
          <a:p>
            <a:pPr algn="l">
              <a:lnSpc>
                <a:spcPct val="119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84_1#c96713765.blank?vja=1&amp;pid=ec3862fb6&amp;color=0,0,0&amp;vpa=91&amp;vtp=1"/>
          <p:cNvSpPr/>
          <p:nvPr>
            <p:custDataLst>
              <p:tags r:id="rId8"/>
            </p:custDataLst>
          </p:nvPr>
        </p:nvSpPr>
        <p:spPr>
          <a:xfrm>
            <a:off x="1035439" y="4291685"/>
            <a:ext cx="211871" cy="336084"/>
          </a:xfrm>
          <a:prstGeom prst="rect">
            <a:avLst/>
          </a:prstGeom>
          <a:noFill/>
        </p:spPr>
        <p:txBody>
          <a:bodyPr wrap="non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10" name="QB_7_AS.185_1#c96713765?vja=1&amp;pid=ec3862fb6&amp;color=0,0,0&amp;vtp=1"/>
          <p:cNvSpPr/>
          <p:nvPr>
            <p:custDataLst>
              <p:tags r:id="rId9"/>
            </p:custDataLst>
          </p:nvPr>
        </p:nvSpPr>
        <p:spPr>
          <a:xfrm>
            <a:off x="722376" y="4733579"/>
            <a:ext cx="10710164" cy="1456217"/>
          </a:xfrm>
          <a:prstGeom prst="rect">
            <a:avLst/>
          </a:prstGeom>
          <a:noFill/>
        </p:spPr>
        <p:txBody>
          <a:bodyPr wrap="square" lIns="0" tIns="0" rIns="0" bIns="0" rtlCol="0" anchor="t"/>
          <a:lstStyle/>
          <a:p>
            <a:pPr algn="just">
              <a:lnSpc>
                <a:spcPct val="119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段首句介绍了科技让撰写旅行日记这一古老的做法焕发新生，空后介绍了一些应用程序能让旅行者即时记录冒险经历。E项（数字应用程序让记录旅途中的瞬间变得简易）承接上文科技的作用，同时引出下文内容，符合语境，其中的Digi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apps与空后的Some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apps相呼应。故选E项。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fade">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fade">
                                      <p:cBhvr>
                                        <p:cTn id="27" dur="500"/>
                                        <p:tgtEl>
                                          <p:spTgt spid="9">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xEl>
                                              <p:pRg st="0" end="0"/>
                                            </p:txEl>
                                          </p:spTgt>
                                        </p:tgtEl>
                                        <p:attrNameLst>
                                          <p:attrName>style.visibility</p:attrName>
                                        </p:attrNameLst>
                                      </p:cBhvr>
                                      <p:to>
                                        <p:strVal val="visible"/>
                                      </p:to>
                                    </p:set>
                                    <p:animEffect transition="in" filter="fade">
                                      <p:cBhvr>
                                        <p:cTn id="3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6_1#1b0116ccb?vja=1&amp;pid=ec3862fb6&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7_1#1b0116ccb.blank?vja=1&amp;pid=ec3862fb6&amp;color=0,0,0&amp;mp=1&amp;vpa=92&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B_7_AS.188_1#1b0116ccb?vja=1&amp;pid=ec3862fb6&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提到一些数字平台会提供引导式提示来激发用户的写作灵感。设空处应具体阐释这一价值的实现方式。G项（例如，“你最喜爱的本地菜肴是什么？”等问题鼓励用户进行反思与写作）给出具体实例，属于典型的“观点+举例”论证方法，使前文的论述更加清晰、有说服力。故选G项。</a:t>
            </a:r>
            <a:endParaRPr lang="en-US" altLang="zh-CN" sz="2200" dirty="0"/>
          </a:p>
        </p:txBody>
      </p:sp>
      <p:sp>
        <p:nvSpPr>
          <p:cNvPr id="5" name="QB_7_BD.189_1#2d1a3ebcb?vja=1&amp;pid=ec3862fb6&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0_1#2d1a3ebcb.blank?vja=1&amp;pid=ec3862fb6&amp;color=0,0,0&amp;vpa=93&amp;vtp=1"/>
          <p:cNvSpPr/>
          <p:nvPr/>
        </p:nvSpPr>
        <p:spPr>
          <a:xfrm>
            <a:off x="1049401" y="2465959"/>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7" name="QB_7_AS.191_1#2d1a3ebcb?vja=1&amp;pid=ec3862fb6&amp;color=0,0,0&amp;vtp=1"/>
          <p:cNvSpPr/>
          <p:nvPr/>
        </p:nvSpPr>
        <p:spPr>
          <a:xfrm>
            <a:off x="722376" y="2928747"/>
            <a:ext cx="10753344" cy="1913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本段主题句以及下文内容可知，本段主要围绕数字旅行日记的两项功能进行具体介绍。空前一句说明了数字旅行日记在规划未来旅行方面能为旅行者带来的帮助；空后介绍通过在线联系功能，数字旅行日记让用户能与其他旅行者交流心得、交换见闻，强调数字旅行日记能将人们联系起来。设空处应起过渡作用。F项（分享你的旅行故事也能激励他人开启他们自己的旅程）强调数字旅行日记在作为连接人们的桥梁方面的作用，承上启下，符合语境。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b13632a0b?vja=1&amp;pid=7c9779d37&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b13632a0b?vja=1&amp;pid=7c9779d37&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b13632a0b?vja=1&amp;pid=7c9779d37&amp;color=0,0,0&amp;vtp=1"/>
          <p:cNvSpPr/>
          <p:nvPr/>
        </p:nvSpPr>
        <p:spPr>
          <a:xfrm>
            <a:off x="722377" y="1737184"/>
            <a:ext cx="10749631" cy="3014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1.dynamic</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.动态的；发展变化的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2.simplify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.使简化；使简易</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&amp;3&amp;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进阶词汇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1.navigate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.航行；航海；正确处理</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.导航</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2.intangible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.难以形容（或理解）的；无形的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3.available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.可获得的；可找到的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4.stroll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.散步；溜达；闲逛</a:t>
            </a:r>
            <a:endParaRPr lang="en-US" altLang="zh-CN" sz="100" dirty="0"/>
          </a:p>
        </p:txBody>
      </p:sp>
      <p:pic>
        <p:nvPicPr>
          <p:cNvPr id="6" name="P_6_BD#b13632a0b?vja=1&amp;pid=7c9779d37&amp;color=0,0,0&amp;tib=255,255,255&amp;iip=3&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3006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5ba910cc2?vja=1&amp;pid=463b80b7f&amp;color=0,0,0&amp;vtp=1&amp;bt=1"/>
          <p:cNvSpPr/>
          <p:nvPr>
            <p:custDataLst>
              <p:tags r:id="rId1"/>
            </p:custDataLst>
          </p:nvPr>
        </p:nvSpPr>
        <p:spPr>
          <a:xfrm>
            <a:off x="722376" y="896112"/>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just"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1.It’s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important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make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（distinct）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between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facts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opinions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during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analyzing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news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article.</a:t>
            </a:r>
            <a:endParaRPr lang="en-US" altLang="zh-CN" sz="2000" dirty="0"/>
          </a:p>
        </p:txBody>
      </p:sp>
      <p:sp>
        <p:nvSpPr>
          <p:cNvPr id="4" name="QB_6_AN.2_1#5ba910cc2.blank?vja=1&amp;pid=463b80b7f&amp;color=0,0,0&amp;vpa=1&amp;vtp=1"/>
          <p:cNvSpPr/>
          <p:nvPr>
            <p:custDataLst>
              <p:tags r:id="rId2"/>
            </p:custDataLst>
          </p:nvPr>
        </p:nvSpPr>
        <p:spPr>
          <a:xfrm>
            <a:off x="3818573" y="1239012"/>
            <a:ext cx="11255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distinction</a:t>
            </a:r>
            <a:endParaRPr lang="en-US" altLang="zh-CN" sz="2000" dirty="0"/>
          </a:p>
        </p:txBody>
      </p:sp>
      <p:sp>
        <p:nvSpPr>
          <p:cNvPr id="5" name="QB_6_AS.3_1#eb5f7a222?vja=1&amp;pid=463b80b7f&amp;color=0,0,0&amp;vtp=1"/>
          <p:cNvSpPr/>
          <p:nvPr>
            <p:custDataLst>
              <p:tags r:id="rId3"/>
            </p:custDataLst>
          </p:nvPr>
        </p:nvSpPr>
        <p:spPr>
          <a:xfrm>
            <a:off x="722376" y="2077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句意为：重要的是，在分析一篇新闻文章时，要区分事实和观点。make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distinction为固定搭配，表示“区分”。故填distinction。</a:t>
            </a:r>
            <a:endParaRPr lang="en-US" altLang="zh-CN" sz="2200" dirty="0"/>
          </a:p>
        </p:txBody>
      </p:sp>
      <p:sp>
        <p:nvSpPr>
          <p:cNvPr id="6" name="QB_6_BD.4_1#fd9ade573?vja=1&amp;pid=463b80b7f&amp;color=0,0,0&amp;vtp=1"/>
          <p:cNvSpPr/>
          <p:nvPr>
            <p:custDataLst>
              <p:tags r:id="rId4"/>
            </p:custDataLst>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2.Markets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endParaRPr lang="en-US" altLang="zh-CN" sz="2000" dirty="0"/>
          </a:p>
        </p:txBody>
      </p:sp>
      <p:sp>
        <p:nvSpPr>
          <p:cNvPr id="7" name="QB_6_AN.5_1#fd9ade573.blank?vja=1&amp;pid=463b80b7f&amp;color=0,0,0&amp;vpa=2&amp;vtp=1"/>
          <p:cNvSpPr/>
          <p:nvPr>
            <p:custDataLst>
              <p:tags r:id="rId5"/>
            </p:custDataLst>
          </p:nvPr>
        </p:nvSpPr>
        <p:spPr>
          <a:xfrm>
            <a:off x="2392426" y="2834259"/>
            <a:ext cx="1309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dynamically</a:t>
            </a:r>
            <a:endParaRPr lang="en-US" altLang="zh-CN" sz="2000" dirty="0"/>
          </a:p>
        </p:txBody>
      </p:sp>
      <p:sp>
        <p:nvSpPr>
          <p:cNvPr id="8" name="QB_6_AS.6_1#fd9ade573?vja=1&amp;pid=463b80b7f&amp;color=0,0,0&amp;vtp=1"/>
          <p:cNvSpPr/>
          <p:nvPr>
            <p:custDataLst>
              <p:tags r:id="rId6"/>
            </p:custDataLst>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句意为：市场是动态变化的，一个好的公司必须学会适应。设空处修饰动词changing，应用dynamic的副词形式dynamically作状语，意为“动态地”。故填dynamically。</a:t>
            </a:r>
            <a:endParaRPr lang="en-US" altLang="zh-CN" sz="2200" dirty="0"/>
          </a:p>
        </p:txBody>
      </p:sp>
      <p:sp>
        <p:nvSpPr>
          <p:cNvPr id="9" name="QB_6_BD.7_1#cde4bdda2?vja=1&amp;pid=463b80b7f&amp;color=0,0,0&amp;vtp=1"/>
          <p:cNvSpPr/>
          <p:nvPr>
            <p:custDataLst>
              <p:tags r:id="rId7"/>
            </p:custDataLst>
          </p:nvPr>
        </p:nvSpPr>
        <p:spPr>
          <a:xfrm>
            <a:off x="722376" y="4119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0" name="QB_6_AN.8_1#cde4bdda2.blank?vja=1&amp;pid=463b80b7f&amp;color=0,0,0&amp;vpa=3&amp;vtp=1"/>
          <p:cNvSpPr/>
          <p:nvPr>
            <p:custDataLst>
              <p:tags r:id="rId8"/>
            </p:custDataLst>
          </p:nvPr>
        </p:nvSpPr>
        <p:spPr>
          <a:xfrm>
            <a:off x="9224518" y="4068445"/>
            <a:ext cx="928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minority</a:t>
            </a:r>
            <a:endParaRPr lang="en-US" altLang="zh-CN" sz="2000" dirty="0"/>
          </a:p>
        </p:txBody>
      </p:sp>
      <p:sp>
        <p:nvSpPr>
          <p:cNvPr id="11" name="QB_6_AS.9_1#cde4bdda2?vja=1&amp;pid=463b80b7f&amp;color=0,0,0&amp;vtp=1"/>
          <p:cNvSpPr/>
          <p:nvPr>
            <p:custDataLst>
              <p:tags r:id="rId9"/>
            </p:custDataLst>
          </p:nvPr>
        </p:nvSpPr>
        <p:spPr>
          <a:xfrm>
            <a:off x="722376" y="4922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句意为：该提案以绝大多数得票获得通过，只有少数人投了反对票。设空处作宾语，且其前有不定冠词a和形容词small修饰，其后有of短语，故应用名词minority，意为“少数，少数人”。故填minority。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txEl>
                                              <p:pRg st="0" end="0"/>
                                            </p:txEl>
                                          </p:spTgt>
                                        </p:tgtEl>
                                        <p:attrNameLst>
                                          <p:attrName>style.visibility</p:attrName>
                                        </p:attrNameLst>
                                      </p:cBhvr>
                                      <p:to>
                                        <p:strVal val="visible"/>
                                      </p:to>
                                    </p:set>
                                    <p:animEffect transition="in" filter="fade">
                                      <p:cBhvr>
                                        <p:cTn id="39" dur="500"/>
                                        <p:tgtEl>
                                          <p:spTgt spid="10">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1">
                                            <p:bg/>
                                          </p:spTgt>
                                        </p:tgtEl>
                                        <p:attrNameLst>
                                          <p:attrName>style.visibility</p:attrName>
                                        </p:attrNameLst>
                                      </p:cBhvr>
                                      <p:to>
                                        <p:strVal val="visible"/>
                                      </p:to>
                                    </p:set>
                                    <p:animEffect transition="in" filter="fade">
                                      <p:cBhvr>
                                        <p:cTn id="44" dur="500"/>
                                        <p:tgtEl>
                                          <p:spTgt spid="11">
                                            <p:bg/>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1">
                                            <p:txEl>
                                              <p:pRg st="0" end="0"/>
                                            </p:txEl>
                                          </p:spTgt>
                                        </p:tgtEl>
                                        <p:attrNameLst>
                                          <p:attrName>style.visibility</p:attrName>
                                        </p:attrNameLst>
                                      </p:cBhvr>
                                      <p:to>
                                        <p:strVal val="visible"/>
                                      </p:to>
                                    </p:set>
                                    <p:animEffect transition="in" filter="fade">
                                      <p:cBhvr>
                                        <p:cTn id="47"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f1168dab6.fixed?vja=1&amp;pid=0a766220a&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f1168dab6.fixed?vja=1&amp;pid=0a766220a&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usage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Integrated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skills</a:t>
            </a:r>
            <a:endParaRPr lang="en-US" altLang="zh-CN" sz="4400" dirty="0"/>
          </a:p>
        </p:txBody>
      </p:sp>
      <p:pic>
        <p:nvPicPr>
          <p:cNvPr id="4" name="C_4#f1168dab6.fixed?vja=1&amp;pid=0a766220a&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f1168dab6.fixed?vja=1&amp;pid=0a766220a&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5cd91b05a?vja=1&amp;pid=11e34c00f&amp;color=0,0,0&amp;vtp=1&amp;bt=1"/>
          <p:cNvSpPr/>
          <p:nvPr/>
        </p:nvSpPr>
        <p:spPr>
          <a:xfrm>
            <a:off x="722376" y="896112"/>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just"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1.We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spent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day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travelling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boat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our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（accommodate）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middle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rainforest.</a:t>
            </a:r>
            <a:endParaRPr lang="en-US" altLang="zh-CN" sz="2000" dirty="0"/>
          </a:p>
        </p:txBody>
      </p:sp>
      <p:sp>
        <p:nvSpPr>
          <p:cNvPr id="4" name="QB_6_AN.193_1#5cd91b05a.blank?vja=1&amp;pid=11e34c00f&amp;color=0,0,0&amp;vpa=94&amp;vtp=1"/>
          <p:cNvSpPr/>
          <p:nvPr/>
        </p:nvSpPr>
        <p:spPr>
          <a:xfrm>
            <a:off x="6204141" y="1239012"/>
            <a:ext cx="22828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accommodation(s)</a:t>
            </a:r>
            <a:endParaRPr lang="en-US" altLang="zh-CN" sz="2000" dirty="0"/>
          </a:p>
        </p:txBody>
      </p:sp>
      <p:sp>
        <p:nvSpPr>
          <p:cNvPr id="5" name="QB_6_AS.194_1#5cddcc5e8?vja=1&amp;pid=11e34c00f&amp;color=0,0,0&amp;vtp=1"/>
          <p:cNvSpPr/>
          <p:nvPr/>
        </p:nvSpPr>
        <p:spPr>
          <a:xfrm>
            <a:off x="722376" y="2077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句意为：我们花了一天时间乘船前往我们位于热带雨林中央的住所。设空处作介词to的宾语，应用名词形式，accommodation意为“住处”时用单复数形式均可，故填accommodation(s)。</a:t>
            </a:r>
            <a:endParaRPr lang="en-US" altLang="zh-CN" sz="2200" dirty="0"/>
          </a:p>
        </p:txBody>
      </p:sp>
      <p:sp>
        <p:nvSpPr>
          <p:cNvPr id="6" name="QB_6_BD.195_1#bb4b54099?vja=1&amp;pid=11e34c00f&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endParaRPr lang="en-US" altLang="zh-CN" sz="2000" dirty="0"/>
          </a:p>
        </p:txBody>
      </p:sp>
      <p:sp>
        <p:nvSpPr>
          <p:cNvPr id="7" name="QB_6_AN.196_1#bb4b54099.blank?vja=1&amp;pid=11e34c00f&amp;color=0,0,0&amp;vpa=95&amp;vtp=1"/>
          <p:cNvSpPr/>
          <p:nvPr/>
        </p:nvSpPr>
        <p:spPr>
          <a:xfrm>
            <a:off x="2568639" y="2834259"/>
            <a:ext cx="1282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surrounding</a:t>
            </a:r>
            <a:endParaRPr lang="en-US" altLang="zh-CN" sz="2000" dirty="0"/>
          </a:p>
        </p:txBody>
      </p:sp>
      <p:sp>
        <p:nvSpPr>
          <p:cNvPr id="8" name="QB_6_AS.197_1#bb4b54099?vja=1&amp;pid=11e34c00f&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句意为：暴雨之后，农场和周围的地区被淹没了。此处应用形容词surrounding作定语，修饰名词areas。</a:t>
            </a:r>
            <a:endParaRPr lang="en-US" altLang="zh-CN" sz="2200" dirty="0"/>
          </a:p>
        </p:txBody>
      </p:sp>
      <p:sp>
        <p:nvSpPr>
          <p:cNvPr id="9" name="QB_6_BD.198_1#31b265e6a?vja=1&amp;pid=11e34c00f&amp;color=0,0,0&amp;vtp=1"/>
          <p:cNvSpPr/>
          <p:nvPr/>
        </p:nvSpPr>
        <p:spPr>
          <a:xfrm>
            <a:off x="722376" y="4119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umbrella.</a:t>
            </a:r>
            <a:endParaRPr lang="en-US" altLang="zh-CN" sz="2000" dirty="0"/>
          </a:p>
        </p:txBody>
      </p:sp>
      <p:sp>
        <p:nvSpPr>
          <p:cNvPr id="10" name="QB_6_AN.199_1#31b265e6a.blank?vja=1&amp;pid=11e34c00f&amp;color=0,0,0&amp;vpa=96&amp;vtp=1"/>
          <p:cNvSpPr/>
          <p:nvPr/>
        </p:nvSpPr>
        <p:spPr>
          <a:xfrm>
            <a:off x="1465326" y="4462145"/>
            <a:ext cx="604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items</a:t>
            </a:r>
            <a:endParaRPr lang="en-US" altLang="zh-CN" sz="2000" dirty="0"/>
          </a:p>
        </p:txBody>
      </p:sp>
      <p:sp>
        <p:nvSpPr>
          <p:cNvPr id="11" name="QB_6_AS.200_1#31b265e6a?vja=1&amp;pid=11e34c00f&amp;color=0,0,0&amp;vtp=1"/>
          <p:cNvSpPr/>
          <p:nvPr/>
        </p:nvSpPr>
        <p:spPr>
          <a:xfrm>
            <a:off x="722376" y="4922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句意为：在开始旅行之前，你应该专门规划你的旅行路线，并准备好许多物品，如雨伞。item意为“一件物品”，是可数名词，根据many可知，此处应用复数形式。故填items。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txEl>
                                              <p:pRg st="0" end="0"/>
                                            </p:txEl>
                                          </p:spTgt>
                                        </p:tgtEl>
                                        <p:attrNameLst>
                                          <p:attrName>style.visibility</p:attrName>
                                        </p:attrNameLst>
                                      </p:cBhvr>
                                      <p:to>
                                        <p:strVal val="visible"/>
                                      </p:to>
                                    </p:set>
                                    <p:animEffect transition="in" filter="fade">
                                      <p:cBhvr>
                                        <p:cTn id="39" dur="500"/>
                                        <p:tgtEl>
                                          <p:spTgt spid="10">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1">
                                            <p:bg/>
                                          </p:spTgt>
                                        </p:tgtEl>
                                        <p:attrNameLst>
                                          <p:attrName>style.visibility</p:attrName>
                                        </p:attrNameLst>
                                      </p:cBhvr>
                                      <p:to>
                                        <p:strVal val="visible"/>
                                      </p:to>
                                    </p:set>
                                    <p:animEffect transition="in" filter="fade">
                                      <p:cBhvr>
                                        <p:cTn id="44" dur="500"/>
                                        <p:tgtEl>
                                          <p:spTgt spid="11">
                                            <p:bg/>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1">
                                            <p:txEl>
                                              <p:pRg st="0" end="0"/>
                                            </p:txEl>
                                          </p:spTgt>
                                        </p:tgtEl>
                                        <p:attrNameLst>
                                          <p:attrName>style.visibility</p:attrName>
                                        </p:attrNameLst>
                                      </p:cBhvr>
                                      <p:to>
                                        <p:strVal val="visible"/>
                                      </p:to>
                                    </p:set>
                                    <p:animEffect transition="in" filter="fade">
                                      <p:cBhvr>
                                        <p:cTn id="47"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1_1#f92409cfd?vja=1&amp;pid=11e34c00f&amp;color=0,0,0&amp;vtp=1&amp;bt=1"/>
          <p:cNvSpPr/>
          <p:nvPr/>
        </p:nvSpPr>
        <p:spPr>
          <a:xfrm>
            <a:off x="722376" y="896113"/>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（elegant）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banquet.</a:t>
            </a:r>
            <a:endParaRPr lang="en-US" altLang="zh-CN" sz="2000" dirty="0"/>
          </a:p>
        </p:txBody>
      </p:sp>
      <p:sp>
        <p:nvSpPr>
          <p:cNvPr id="3" name="QB_6_AN.202_1#f92409cfd.blank?vja=1&amp;pid=11e34c00f&amp;color=0,0,0&amp;vpa=97&amp;vtp=1"/>
          <p:cNvSpPr/>
          <p:nvPr/>
        </p:nvSpPr>
        <p:spPr>
          <a:xfrm>
            <a:off x="1539875" y="845313"/>
            <a:ext cx="944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elegance</a:t>
            </a:r>
            <a:endParaRPr lang="en-US" altLang="zh-CN" sz="2000" dirty="0"/>
          </a:p>
        </p:txBody>
      </p:sp>
      <p:sp>
        <p:nvSpPr>
          <p:cNvPr id="4" name="QB_6_AS.203_1#f92409cfd?vja=1&amp;pid=11e34c00f&amp;color=0,0,0&amp;vtp=1"/>
          <p:cNvSpPr/>
          <p:nvPr/>
        </p:nvSpPr>
        <p:spPr>
          <a:xfrm>
            <a:off x="722376" y="1706245"/>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句意为：她举止和衣着间流露的优雅使她在正式宴会上很显眼。设空处作主语，且其前有形容词性物主代词Her修饰，应用名词elegance，意为“优雅；典雅”。故填elegance。</a:t>
            </a:r>
            <a:endParaRPr lang="en-US" altLang="zh-CN" sz="2200" dirty="0"/>
          </a:p>
        </p:txBody>
      </p:sp>
      <p:sp>
        <p:nvSpPr>
          <p:cNvPr id="5" name="QB_6_BD.204_1#a12b3152f?vja=1&amp;pid=11e34c00f&amp;color=0,0,0&amp;vtp=1"/>
          <p:cNvSpPr/>
          <p:nvPr/>
        </p:nvSpPr>
        <p:spPr>
          <a:xfrm>
            <a:off x="722376" y="25190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positioning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accuracy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sensitivity,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management.</a:t>
            </a:r>
            <a:endParaRPr lang="en-US" altLang="zh-CN" sz="2000" dirty="0"/>
          </a:p>
        </p:txBody>
      </p:sp>
      <p:sp>
        <p:nvSpPr>
          <p:cNvPr id="6" name="QB_6_AN.205_1#a12b3152f.blank?vja=1&amp;pid=11e34c00f&amp;color=0,0,0&amp;vpa=98&amp;vtp=1"/>
          <p:cNvSpPr/>
          <p:nvPr/>
        </p:nvSpPr>
        <p:spPr>
          <a:xfrm>
            <a:off x="782701" y="2849245"/>
            <a:ext cx="1366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consumption</a:t>
            </a:r>
            <a:endParaRPr lang="en-US" altLang="zh-CN" sz="2000" dirty="0"/>
          </a:p>
        </p:txBody>
      </p:sp>
      <p:sp>
        <p:nvSpPr>
          <p:cNvPr id="7" name="QB_6_AS.206_1#a12b3152f?vja=1&amp;pid=11e34c00f&amp;color=0,0,0&amp;vtp=1"/>
          <p:cNvSpPr/>
          <p:nvPr/>
        </p:nvSpPr>
        <p:spPr>
          <a:xfrm>
            <a:off x="722376" y="33224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句意为：共享单车上的这些定位芯片具有高精度、高灵敏度和低功耗的特点，使得管理更加便捷。分析句子结构可知，主句谓语为feature，high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accuracy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sensitivity和low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power _</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sym typeface="+mn-ea"/>
              </a:rPr>
              <a:t>___</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为并列的宾语，结合句意可知，此处表示“低能耗”，power为名词作定语，设空处应填名词，表示“消耗”，为不可数名词。故填consumption。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7_1#829a02e3b?vja=1&amp;pid=11e34c00f&amp;color=0,0,0&amp;vtp=1&amp;bt=1"/>
          <p:cNvSpPr/>
          <p:nvPr>
            <p:custDataLst>
              <p:tags r:id="rId1"/>
            </p:custDataLst>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6.Smart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agricultural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endParaRPr lang="en-US" altLang="zh-CN" sz="2000" dirty="0"/>
          </a:p>
        </p:txBody>
      </p:sp>
      <p:sp>
        <p:nvSpPr>
          <p:cNvPr id="3" name="QB_6_AN.208_1#829a02e3b.blank?vja=1&amp;pid=11e34c00f&amp;color=0,0,0&amp;vpa=99&amp;vtp=1"/>
          <p:cNvSpPr/>
          <p:nvPr>
            <p:custDataLst>
              <p:tags r:id="rId2"/>
            </p:custDataLst>
          </p:nvPr>
        </p:nvSpPr>
        <p:spPr>
          <a:xfrm>
            <a:off x="8788781" y="858013"/>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sustainable</a:t>
            </a:r>
            <a:endParaRPr lang="en-US" altLang="zh-CN" sz="2000" dirty="0"/>
          </a:p>
        </p:txBody>
      </p:sp>
      <p:sp>
        <p:nvSpPr>
          <p:cNvPr id="4" name="QB_6_AS.209_1#829a02e3b?vja=1&amp;pid=11e34c00f&amp;color=0,0,0&amp;vtp=1"/>
          <p:cNvSpPr/>
          <p:nvPr>
            <p:custDataLst>
              <p:tags r:id="rId3"/>
            </p:custDataLst>
          </p:nvPr>
        </p:nvSpPr>
        <p:spPr>
          <a:xfrm>
            <a:off x="722376" y="1696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句意为：智能农业具有提供更富有成效、更可持续的农业生产模式的真正潜力。根据and可知，设空处和productive并列，修饰名词form，作定语，应用形容词，表示“可持续的”。故填sustainable。</a:t>
            </a:r>
            <a:endParaRPr lang="en-US" altLang="zh-CN" sz="2200" dirty="0"/>
          </a:p>
        </p:txBody>
      </p:sp>
      <p:sp>
        <p:nvSpPr>
          <p:cNvPr id="5" name="QB_6_BD.210_1#e03fba92c?vja=1&amp;pid=11e34c00f&amp;color=0,0,0&amp;vtp=1"/>
          <p:cNvSpPr/>
          <p:nvPr>
            <p:custDataLst>
              <p:tags r:id="rId4"/>
            </p:custDataLst>
          </p:nvPr>
        </p:nvSpPr>
        <p:spPr>
          <a:xfrm>
            <a:off x="722376" y="2887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unhealthy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p:txBody>
      </p:sp>
      <p:sp>
        <p:nvSpPr>
          <p:cNvPr id="6" name="QB_6_AN.211_1#e03fba92c.blank?vja=1&amp;pid=11e34c00f&amp;color=0,0,0&amp;vpa=100&amp;vtp=1"/>
          <p:cNvSpPr/>
          <p:nvPr>
            <p:custDataLst>
              <p:tags r:id="rId5"/>
            </p:custDataLst>
          </p:nvPr>
        </p:nvSpPr>
        <p:spPr>
          <a:xfrm>
            <a:off x="8365871" y="2849245"/>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7" name="QB_6_AS.212_1#e03fba92c?vja=1&amp;pid=11e34c00f&amp;color=0,0,0&amp;vtp=1"/>
          <p:cNvSpPr/>
          <p:nvPr>
            <p:custDataLst>
              <p:tags r:id="rId6"/>
            </p:custDataLst>
          </p:nvPr>
        </p:nvSpPr>
        <p:spPr>
          <a:xfrm>
            <a:off x="722376" y="3690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句意为：沉重的学习负担会导致不健康的行为，这反过来又会损害学生的健康。in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turn为固定搭配，意为“反过来；依次，轮流”。故填in。</a:t>
            </a:r>
            <a:endParaRPr lang="en-US" altLang="zh-CN" sz="2200" dirty="0"/>
          </a:p>
        </p:txBody>
      </p:sp>
      <p:sp>
        <p:nvSpPr>
          <p:cNvPr id="8" name="QB_6_BD.213_1#65b0a42b3?vja=1&amp;pid=11e34c00f&amp;color=0,0,0&amp;vtp=1"/>
          <p:cNvSpPr/>
          <p:nvPr>
            <p:custDataLst>
              <p:tags r:id="rId7"/>
            </p:custDataLst>
          </p:nvPr>
        </p:nvSpPr>
        <p:spPr>
          <a:xfrm>
            <a:off x="722376" y="4500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self-driving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taxi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endParaRPr lang="en-US" altLang="zh-CN" sz="2000" dirty="0"/>
          </a:p>
        </p:txBody>
      </p:sp>
      <p:sp>
        <p:nvSpPr>
          <p:cNvPr id="9" name="QB_6_AN.214_1#65b0a42b3.blank?vja=1&amp;pid=11e34c00f&amp;color=0,0,0&amp;vpa=101&amp;vtp=1"/>
          <p:cNvSpPr/>
          <p:nvPr>
            <p:custDataLst>
              <p:tags r:id="rId8"/>
            </p:custDataLst>
          </p:nvPr>
        </p:nvSpPr>
        <p:spPr>
          <a:xfrm>
            <a:off x="10216960" y="4462145"/>
            <a:ext cx="239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10" name="QB_6_AS.215_1#65b0a42b3?vja=1&amp;pid=11e34c00f&amp;color=0,0,0&amp;vtp=1"/>
          <p:cNvSpPr/>
          <p:nvPr>
            <p:custDataLst>
              <p:tags r:id="rId9"/>
            </p:custDataLst>
          </p:nvPr>
        </p:nvSpPr>
        <p:spPr>
          <a:xfrm>
            <a:off x="722376" y="53036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句意为：随着自动驾驶汽车的普及，从长远来看，许多出租车司机可能会面临失业的风险。at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为固定搭配，意为“面临</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的风险”。故填at。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6_1#952574e69?vja=1&amp;pid=11e34c00f&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scenery.</a:t>
            </a:r>
            <a:endParaRPr lang="en-US" altLang="zh-CN" sz="2000" dirty="0"/>
          </a:p>
        </p:txBody>
      </p:sp>
      <p:sp>
        <p:nvSpPr>
          <p:cNvPr id="3" name="QB_6_AN.217_1#952574e69.blank?vja=1&amp;pid=11e34c00f&amp;color=0,0,0&amp;vpa=102&amp;vtp=1"/>
          <p:cNvSpPr/>
          <p:nvPr/>
        </p:nvSpPr>
        <p:spPr>
          <a:xfrm>
            <a:off x="1314895" y="845313"/>
            <a:ext cx="874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viewing</a:t>
            </a:r>
            <a:endParaRPr lang="en-US" altLang="zh-CN" sz="2000" dirty="0"/>
          </a:p>
        </p:txBody>
      </p:sp>
      <p:sp>
        <p:nvSpPr>
          <p:cNvPr id="4" name="QB_6_AS.218_1#952574e69?vja=1&amp;pid=11e34c00f&amp;color=0,0,0&amp;vtp=1"/>
          <p:cNvSpPr/>
          <p:nvPr/>
        </p:nvSpPr>
        <p:spPr>
          <a:xfrm>
            <a:off x="722376" y="1696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句意为：稻田上方搭建了一个观景台，人们可以从上面欣赏到独特的景色。viewing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platform为固定搭配，意为“观景台”。故填viewing。</a:t>
            </a:r>
            <a:endParaRPr lang="en-US" altLang="zh-CN" sz="2200" dirty="0"/>
          </a:p>
        </p:txBody>
      </p:sp>
      <p:sp>
        <p:nvSpPr>
          <p:cNvPr id="5" name="QB_6_BD.219_1#0e833c0e7?vja=1&amp;pid=11e34c00f&amp;color=0,0,0&amp;vtp=1"/>
          <p:cNvSpPr/>
          <p:nvPr/>
        </p:nvSpPr>
        <p:spPr>
          <a:xfrm>
            <a:off x="722376" y="250634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universe.</a:t>
            </a:r>
            <a:endParaRPr lang="en-US" altLang="zh-CN" sz="2000" dirty="0"/>
          </a:p>
        </p:txBody>
      </p:sp>
      <p:sp>
        <p:nvSpPr>
          <p:cNvPr id="6" name="QB_6_AN.220_1#0e833c0e7.blank?vja=1&amp;pid=11e34c00f&amp;color=0,0,0&amp;vpa=103&amp;vtp=1"/>
          <p:cNvSpPr/>
          <p:nvPr/>
        </p:nvSpPr>
        <p:spPr>
          <a:xfrm>
            <a:off x="6956298" y="2468245"/>
            <a:ext cx="196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7" name="QB_6_AS.221_1#0e833c0e7?vja=1&amp;pid=11e34c00f&amp;color=0,0,0&amp;vtp=1"/>
          <p:cNvSpPr/>
          <p:nvPr/>
        </p:nvSpPr>
        <p:spPr>
          <a:xfrm>
            <a:off x="722376" y="3319145"/>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句意为：科技的发展使科学家探索宇宙成为可能。“make+it+形容词+for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意为“使某人做某事</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”，it为形式宾语，真正的宾语是后面的动词不定式。故填it。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3c7e710a3?vja=1&amp;pid=16d704285&amp;color=0,0,0&amp;vtp=1&amp;bt=1"/>
          <p:cNvSpPr/>
          <p:nvPr/>
        </p:nvSpPr>
        <p:spPr>
          <a:xfrm>
            <a:off x="722376" y="896112"/>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1.我紧紧地闭着眼睛，设法走到另一头。（make）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eyes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tightly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closed,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managed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 ____ _____ __________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other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end.</a:t>
            </a:r>
            <a:endParaRPr lang="en-US" altLang="zh-CN" sz="2000" dirty="0"/>
          </a:p>
        </p:txBody>
      </p:sp>
      <p:sp>
        <p:nvSpPr>
          <p:cNvPr id="4" name="QB_6_AN.223_1#3c7e710a3.blank?vja=1&amp;pid=16d704285&amp;color=0,0,0&amp;vpa=104&amp;vtp=1"/>
          <p:cNvSpPr/>
          <p:nvPr/>
        </p:nvSpPr>
        <p:spPr>
          <a:xfrm>
            <a:off x="5638229" y="1620012"/>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a:t>
            </a:r>
            <a:endParaRPr lang="en-US" altLang="zh-CN" sz="2000" dirty="0"/>
          </a:p>
        </p:txBody>
      </p:sp>
      <p:sp>
        <p:nvSpPr>
          <p:cNvPr id="5" name="QB_6_AN.224_1#3c7e710a3.blank?vja=1&amp;pid=16d704285&amp;color=0,0,0&amp;vpa=105&amp;vtp=1"/>
          <p:cNvSpPr/>
          <p:nvPr/>
        </p:nvSpPr>
        <p:spPr>
          <a:xfrm>
            <a:off x="6514529" y="1607312"/>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endParaRPr lang="en-US" altLang="zh-CN" sz="2000" dirty="0"/>
          </a:p>
        </p:txBody>
      </p:sp>
      <p:sp>
        <p:nvSpPr>
          <p:cNvPr id="6" name="QB_6_AN.225_1#3c7e710a3.blank?vja=1&amp;pid=16d704285&amp;color=0,0,0&amp;vpa=106&amp;vtp=1"/>
          <p:cNvSpPr/>
          <p:nvPr/>
        </p:nvSpPr>
        <p:spPr>
          <a:xfrm>
            <a:off x="7162229" y="1607312"/>
            <a:ext cx="481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way</a:t>
            </a:r>
            <a:endParaRPr lang="en-US" altLang="zh-CN" sz="2000" dirty="0"/>
          </a:p>
        </p:txBody>
      </p:sp>
      <p:sp>
        <p:nvSpPr>
          <p:cNvPr id="7" name="QB_6_AN.226_1#3c7e710a3.blank?vja=1&amp;pid=16d704285&amp;color=0,0,0&amp;vpa=107&amp;vtp=1"/>
          <p:cNvSpPr/>
          <p:nvPr/>
        </p:nvSpPr>
        <p:spPr>
          <a:xfrm>
            <a:off x="7911529" y="1620012"/>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to/towards</a:t>
            </a:r>
            <a:endParaRPr lang="en-US" altLang="zh-CN" sz="2000" dirty="0"/>
          </a:p>
        </p:txBody>
      </p:sp>
      <p:sp>
        <p:nvSpPr>
          <p:cNvPr id="8" name="QB_6_BD.227_1#99d5c2e7a?vja=1&amp;pid=16d704285&amp;color=0,0,0&amp;vtp=1"/>
          <p:cNvSpPr/>
          <p:nvPr/>
        </p:nvSpPr>
        <p:spPr>
          <a:xfrm>
            <a:off x="722376" y="2039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2.如果我们需要给予负面反馈，我们应该用一种不那么直接的方式，特别是对那些敏感的人。（manner）</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sensitive.</a:t>
            </a:r>
            <a:endParaRPr lang="en-US" altLang="zh-CN" sz="2000" dirty="0"/>
          </a:p>
        </p:txBody>
      </p:sp>
      <p:sp>
        <p:nvSpPr>
          <p:cNvPr id="9" name="QB_6_AN.228_1#99d5c2e7a.blank?vja=1&amp;pid=16d704285&amp;color=0,0,0&amp;vpa=108&amp;vtp=1"/>
          <p:cNvSpPr/>
          <p:nvPr/>
        </p:nvSpPr>
        <p:spPr>
          <a:xfrm>
            <a:off x="7555675" y="2763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0" name="QB_6_AN.229_1#99d5c2e7a.blank?vja=1&amp;pid=16d704285&amp;color=0,0,0&amp;vpa=109&amp;vtp=1"/>
          <p:cNvSpPr/>
          <p:nvPr/>
        </p:nvSpPr>
        <p:spPr>
          <a:xfrm>
            <a:off x="8156766" y="2763647"/>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1" name="QB_6_AN.230_1#99d5c2e7a.blank?vja=1&amp;pid=16d704285&amp;color=0,0,0&amp;vpa=110&amp;vtp=1"/>
          <p:cNvSpPr/>
          <p:nvPr/>
        </p:nvSpPr>
        <p:spPr>
          <a:xfrm>
            <a:off x="8707057" y="2763647"/>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less</a:t>
            </a:r>
            <a:endParaRPr lang="en-US" altLang="zh-CN" sz="2000" dirty="0"/>
          </a:p>
        </p:txBody>
      </p:sp>
      <p:sp>
        <p:nvSpPr>
          <p:cNvPr id="12" name="QB_6_AN.231_1#99d5c2e7a.blank?vja=1&amp;pid=16d704285&amp;color=0,0,0&amp;vpa=111&amp;vtp=1"/>
          <p:cNvSpPr/>
          <p:nvPr/>
        </p:nvSpPr>
        <p:spPr>
          <a:xfrm>
            <a:off x="9498648" y="2763647"/>
            <a:ext cx="633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direct</a:t>
            </a:r>
            <a:endParaRPr lang="en-US" altLang="zh-CN" sz="2000" dirty="0"/>
          </a:p>
        </p:txBody>
      </p:sp>
      <p:sp>
        <p:nvSpPr>
          <p:cNvPr id="13" name="QB_6_AN.232_1#99d5c2e7a.blank?vja=1&amp;pid=16d704285&amp;color=0,0,0&amp;vpa=112&amp;vtp=1"/>
          <p:cNvSpPr/>
          <p:nvPr/>
        </p:nvSpPr>
        <p:spPr>
          <a:xfrm>
            <a:off x="10468039" y="2763647"/>
            <a:ext cx="817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manner</a:t>
            </a:r>
            <a:endParaRPr lang="en-US" altLang="zh-CN" sz="2000" dirty="0"/>
          </a:p>
        </p:txBody>
      </p:sp>
      <p:sp>
        <p:nvSpPr>
          <p:cNvPr id="14" name="QB_6_BD.233_1#e4f26ce4d?vja=1&amp;pid=16d704285&amp;color=0,0,0&amp;vtp=1"/>
          <p:cNvSpPr/>
          <p:nvPr/>
        </p:nvSpPr>
        <p:spPr>
          <a:xfrm>
            <a:off x="722376" y="3563747"/>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3.与不同文化和谐共处是全球和平的关键。（harmony）</a:t>
            </a:r>
            <a:endParaRPr lang="en-US" altLang="zh-CN" sz="2000" dirty="0"/>
          </a:p>
          <a:p>
            <a:pPr algn="l">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a:t>
            </a:r>
            <a:endParaRPr lang="en-US" altLang="zh-CN" sz="2000" dirty="0"/>
          </a:p>
        </p:txBody>
      </p:sp>
      <p:sp>
        <p:nvSpPr>
          <p:cNvPr id="15" name="QB_6_AN.234_1#e4f26ce4d.blank?vja=1&amp;pid=16d704285&amp;color=0,0,0&amp;vpa=113&amp;vtp=1"/>
          <p:cNvSpPr/>
          <p:nvPr/>
        </p:nvSpPr>
        <p:spPr>
          <a:xfrm>
            <a:off x="782701" y="3893947"/>
            <a:ext cx="733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Living</a:t>
            </a:r>
            <a:endParaRPr lang="en-US" altLang="zh-CN" sz="2000" dirty="0"/>
          </a:p>
        </p:txBody>
      </p:sp>
      <p:sp>
        <p:nvSpPr>
          <p:cNvPr id="16" name="QB_6_AN.235_1#e4f26ce4d.blank?vja=1&amp;pid=16d704285&amp;color=0,0,0&amp;vpa=114&amp;vtp=1"/>
          <p:cNvSpPr/>
          <p:nvPr/>
        </p:nvSpPr>
        <p:spPr>
          <a:xfrm>
            <a:off x="1786001" y="3906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7" name="QB_6_AN.236_1#e4f26ce4d.blank?vja=1&amp;pid=16d704285&amp;color=0,0,0&amp;vpa=115&amp;vtp=1"/>
          <p:cNvSpPr/>
          <p:nvPr/>
        </p:nvSpPr>
        <p:spPr>
          <a:xfrm>
            <a:off x="2319401" y="3893947"/>
            <a:ext cx="958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harmony</a:t>
            </a:r>
            <a:endParaRPr lang="en-US" altLang="zh-CN" sz="2000" dirty="0"/>
          </a:p>
        </p:txBody>
      </p:sp>
      <p:sp>
        <p:nvSpPr>
          <p:cNvPr id="18" name="QB_6_AN.237_1#e4f26ce4d.blank?vja=1&amp;pid=16d704285&amp;color=0,0,0&amp;vpa=116&amp;vtp=1"/>
          <p:cNvSpPr/>
          <p:nvPr/>
        </p:nvSpPr>
        <p:spPr>
          <a:xfrm>
            <a:off x="3564001" y="3906647"/>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19" name="QB_6_BD.238_1#be2d71a93?vja=1&amp;pid=16d704285&amp;color=0,0,0&amp;vtp=1"/>
          <p:cNvSpPr/>
          <p:nvPr/>
        </p:nvSpPr>
        <p:spPr>
          <a:xfrm>
            <a:off x="722376" y="4325747"/>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4.尽管这个花瓶是600年前制造的，但它现在看起来仍然和制作时一样新。（while）</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endParaRPr lang="en-US" altLang="zh-CN" sz="2000" dirty="0"/>
          </a:p>
        </p:txBody>
      </p:sp>
      <p:sp>
        <p:nvSpPr>
          <p:cNvPr id="20" name="QB_6_AN.239_1#be2d71a93.blank?vja=1&amp;pid=16d704285&amp;color=0,0,0&amp;vpa=117&amp;vtp=1"/>
          <p:cNvSpPr/>
          <p:nvPr/>
        </p:nvSpPr>
        <p:spPr>
          <a:xfrm>
            <a:off x="808101" y="4668647"/>
            <a:ext cx="676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While</a:t>
            </a:r>
            <a:endParaRPr lang="en-US" altLang="zh-CN" sz="2000" dirty="0"/>
          </a:p>
        </p:txBody>
      </p:sp>
      <p:sp>
        <p:nvSpPr>
          <p:cNvPr id="21" name="QB_6_AN.240_1#be2d71a93.blank?vja=1&amp;pid=16d704285&amp;color=0,0,0&amp;vpa=118&amp;vtp=1"/>
          <p:cNvSpPr/>
          <p:nvPr/>
        </p:nvSpPr>
        <p:spPr>
          <a:xfrm>
            <a:off x="1847723" y="4668647"/>
            <a:ext cx="801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the/this</a:t>
            </a:r>
            <a:endParaRPr lang="en-US" altLang="zh-CN" sz="2000" dirty="0"/>
          </a:p>
        </p:txBody>
      </p:sp>
      <p:sp>
        <p:nvSpPr>
          <p:cNvPr id="22" name="QB_6_AN.241_1#be2d71a93.blank?vja=1&amp;pid=16d704285&amp;color=0,0,0&amp;vpa=119&amp;vtp=1"/>
          <p:cNvSpPr/>
          <p:nvPr/>
        </p:nvSpPr>
        <p:spPr>
          <a:xfrm>
            <a:off x="2976245" y="4668647"/>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vase</a:t>
            </a:r>
            <a:endParaRPr lang="en-US" altLang="zh-CN" sz="2000" dirty="0"/>
          </a:p>
        </p:txBody>
      </p:sp>
      <p:sp>
        <p:nvSpPr>
          <p:cNvPr id="23" name="QB_6_AN.242_1#be2d71a93.blank?vja=1&amp;pid=16d704285&amp;color=0,0,0&amp;vpa=120&amp;vtp=1"/>
          <p:cNvSpPr/>
          <p:nvPr/>
        </p:nvSpPr>
        <p:spPr>
          <a:xfrm>
            <a:off x="3787267" y="4668647"/>
            <a:ext cx="452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24" name="QB_6_AN.243_1#be2d71a93.blank?vja=1&amp;pid=16d704285&amp;color=0,0,0&amp;vpa=121&amp;vtp=1"/>
          <p:cNvSpPr/>
          <p:nvPr/>
        </p:nvSpPr>
        <p:spPr>
          <a:xfrm>
            <a:off x="4560189" y="4668647"/>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made</a:t>
            </a:r>
            <a:endParaRPr lang="en-US" altLang="zh-CN" sz="2000" dirty="0"/>
          </a:p>
        </p:txBody>
      </p:sp>
      <p:sp>
        <p:nvSpPr>
          <p:cNvPr id="3" name="QB_6_BD.244_1#0bf0a0c3b?vja=1&amp;pid=16d704285&amp;color=0,0,0&amp;vtp=1"/>
          <p:cNvSpPr/>
          <p:nvPr/>
        </p:nvSpPr>
        <p:spPr>
          <a:xfrm>
            <a:off x="722376" y="5446991"/>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5.越来越明显的是，这个问题不会轻易解决。（increasingly）</a:t>
            </a:r>
            <a:endParaRPr lang="en-US" altLang="zh-CN" sz="2000" dirty="0"/>
          </a:p>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solved.</a:t>
            </a:r>
            <a:endParaRPr lang="en-US" altLang="zh-CN" sz="2000" dirty="0"/>
          </a:p>
        </p:txBody>
      </p:sp>
      <p:sp>
        <p:nvSpPr>
          <p:cNvPr id="25" name="QB_6_AN.245_1#0bf0a0c3b.blank?vja=1&amp;pid=16d704285&amp;color=0,0,0&amp;vpa=122&amp;vtp=1"/>
          <p:cNvSpPr/>
          <p:nvPr/>
        </p:nvSpPr>
        <p:spPr>
          <a:xfrm>
            <a:off x="1081342" y="5789891"/>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26" name="QB_6_AN.246_1#0bf0a0c3b.blank?vja=1&amp;pid=16d704285&amp;color=0,0,0&amp;vpa=123&amp;vtp=1"/>
          <p:cNvSpPr/>
          <p:nvPr/>
        </p:nvSpPr>
        <p:spPr>
          <a:xfrm>
            <a:off x="1632395" y="5777191"/>
            <a:ext cx="1057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becoming</a:t>
            </a:r>
            <a:endParaRPr lang="en-US" altLang="zh-CN" sz="2000" dirty="0"/>
          </a:p>
        </p:txBody>
      </p:sp>
      <p:sp>
        <p:nvSpPr>
          <p:cNvPr id="27" name="QB_6_AN.247_1#0bf0a0c3b.blank?vja=1&amp;pid=16d704285&amp;color=0,0,0&amp;vpa=124&amp;vtp=1"/>
          <p:cNvSpPr/>
          <p:nvPr/>
        </p:nvSpPr>
        <p:spPr>
          <a:xfrm>
            <a:off x="2996248" y="5777191"/>
            <a:ext cx="1295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endParaRPr lang="en-US" altLang="zh-CN" sz="2000" dirty="0"/>
          </a:p>
        </p:txBody>
      </p:sp>
      <p:sp>
        <p:nvSpPr>
          <p:cNvPr id="28" name="QB_6_AN.248_1#0bf0a0c3b.blank?vja=1&amp;pid=16d704285&amp;color=0,0,0&amp;vpa=125&amp;vtp=1"/>
          <p:cNvSpPr/>
          <p:nvPr/>
        </p:nvSpPr>
        <p:spPr>
          <a:xfrm>
            <a:off x="4537901" y="5777191"/>
            <a:ext cx="31813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clear/obvious/evident/apparent</a:t>
            </a:r>
            <a:endParaRPr lang="en-US" altLang="zh-CN" sz="2000" dirty="0"/>
          </a:p>
        </p:txBody>
      </p:sp>
      <p:sp>
        <p:nvSpPr>
          <p:cNvPr id="29" name="QB_6_AN.249_1#0bf0a0c3b.blank?vja=1&amp;pid=16d704285&amp;color=0,0,0&amp;vpa=126&amp;vtp=1"/>
          <p:cNvSpPr/>
          <p:nvPr/>
        </p:nvSpPr>
        <p:spPr>
          <a:xfrm>
            <a:off x="8022654" y="5789891"/>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29">
                                            <p:bg/>
                                          </p:spTgt>
                                        </p:tgtEl>
                                        <p:attrNameLst>
                                          <p:attrName>style.visibility</p:attrName>
                                        </p:attrNameLst>
                                      </p:cBhvr>
                                      <p:to>
                                        <p:strVal val="visible"/>
                                      </p:to>
                                    </p:set>
                                    <p:animEffect transition="in" filter="fade">
                                      <p:cBhvr>
                                        <p:cTn id="183" dur="500"/>
                                        <p:tgtEl>
                                          <p:spTgt spid="29">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29">
                                            <p:txEl>
                                              <p:pRg st="0" end="0"/>
                                            </p:txEl>
                                          </p:spTgt>
                                        </p:tgtEl>
                                        <p:attrNameLst>
                                          <p:attrName>style.visibility</p:attrName>
                                        </p:attrNameLst>
                                      </p:cBhvr>
                                      <p:to>
                                        <p:strVal val="visible"/>
                                      </p:to>
                                    </p:set>
                                    <p:animEffect transition="in" filter="fade">
                                      <p:cBhvr>
                                        <p:cTn id="186"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9" grpId="0" animBg="1" build="p"/>
      <p:bldP spid="10" grpId="0" animBg="1" build="p"/>
      <p:bldP spid="11" grpId="0" animBg="1" build="p"/>
      <p:bldP spid="12" grpId="0" animBg="1" build="p"/>
      <p:bldP spid="13" grpId="0" animBg="1" build="p"/>
      <p:bldP spid="15" grpId="0" animBg="1" build="p"/>
      <p:bldP spid="16" grpId="0" animBg="1" build="p"/>
      <p:bldP spid="17" grpId="0" animBg="1" build="p"/>
      <p:bldP spid="18" grpId="0" animBg="1" build="p"/>
      <p:bldP spid="20" grpId="0" animBg="1" build="p"/>
      <p:bldP spid="21" grpId="0" animBg="1" build="p"/>
      <p:bldP spid="22" grpId="0" animBg="1" build="p"/>
      <p:bldP spid="23" grpId="0" animBg="1" build="p"/>
      <p:bldP spid="24" grpId="0" animBg="1" build="p"/>
      <p:bldP spid="25" grpId="0" animBg="1" build="p"/>
      <p:bldP spid="26" grpId="0" animBg="1" build="p"/>
      <p:bldP spid="27" grpId="0" animBg="1" build="p"/>
      <p:bldP spid="28" grpId="0" animBg="1" build="p"/>
      <p:bldP spid="29"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2b918e47?vja=1&amp;pid=d0a0ef0e6&amp;color=0,0,0&amp;vtp=1&amp;bt=1"/>
          <p:cNvSpPr/>
          <p:nvPr/>
        </p:nvSpPr>
        <p:spPr>
          <a:xfrm>
            <a:off x="722376" y="896112"/>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just"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1.I</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have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actively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attended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English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lectures,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from</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have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good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knowledge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British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American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cultures.</a:t>
            </a:r>
            <a:endParaRPr lang="en-US" altLang="zh-CN" sz="2000" dirty="0"/>
          </a:p>
        </p:txBody>
      </p:sp>
      <p:sp>
        <p:nvSpPr>
          <p:cNvPr id="4" name="QB_6_AN.251_1#62b918e47.blank?vja=1&amp;pid=d0a0ef0e6&amp;color=0,0,0&amp;vpa=127&amp;vtp=1"/>
          <p:cNvSpPr/>
          <p:nvPr/>
        </p:nvSpPr>
        <p:spPr>
          <a:xfrm>
            <a:off x="6406515" y="1239012"/>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5" name="QB_6_AS.252_1#56068732a?vja=1&amp;pid=d0a0ef0e6&amp;color=0,0,0&amp;vtp=1"/>
          <p:cNvSpPr/>
          <p:nvPr/>
        </p:nvSpPr>
        <p:spPr>
          <a:xfrm>
            <a:off x="722376" y="20778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句意为：我积极参加英语讲座，通过讲座我对英美文化有很好的了解。逗号后是非限制性定语从句，先行词是English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lectures，关系词在从句中作介词from的宾语，应填关系代词which。</a:t>
            </a:r>
            <a:endParaRPr lang="en-US" altLang="zh-CN" sz="2200" dirty="0"/>
          </a:p>
        </p:txBody>
      </p:sp>
      <p:sp>
        <p:nvSpPr>
          <p:cNvPr id="6" name="QB_6_BD.253_1#c957651aa?vja=1&amp;pid=d0a0ef0e6&amp;color=0,0,0&amp;vtp=1"/>
          <p:cNvSpPr/>
          <p:nvPr/>
        </p:nvSpPr>
        <p:spPr>
          <a:xfrm>
            <a:off x="722376" y="28723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bottles,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endParaRPr lang="en-US" altLang="zh-CN" sz="2000" dirty="0"/>
          </a:p>
        </p:txBody>
      </p:sp>
      <p:sp>
        <p:nvSpPr>
          <p:cNvPr id="7" name="QB_6_AN.254_1#c957651aa.blank?vja=1&amp;pid=d0a0ef0e6&amp;color=0,0,0&amp;vpa=128&amp;vtp=1"/>
          <p:cNvSpPr/>
          <p:nvPr/>
        </p:nvSpPr>
        <p:spPr>
          <a:xfrm>
            <a:off x="6189726" y="28342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8" name="QB_6_AS.255_1#c957651aa?vja=1&amp;pid=d0a0ef0e6&amp;color=0,0,0&amp;vtp=1"/>
          <p:cNvSpPr/>
          <p:nvPr/>
        </p:nvSpPr>
        <p:spPr>
          <a:xfrm>
            <a:off x="722376" y="32970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句意为：那包括杯子、瓶子和袋子，其中大多数物品只能使用一次。分析句子结构可知，most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sym typeface="+mn-ea"/>
              </a:rPr>
              <a:t>___</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use为非限制性定语从句，先行词为“cups,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bottles,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bags”，指物，关系词在从句中作介词of的宾语，所以填关系代词which。</a:t>
            </a:r>
            <a:endParaRPr lang="en-US" altLang="zh-CN" sz="2200" dirty="0"/>
          </a:p>
        </p:txBody>
      </p:sp>
      <p:sp>
        <p:nvSpPr>
          <p:cNvPr id="9" name="QB_6_BD.256_1#de6b1acf1?vja=1&amp;pid=d0a0ef0e6&amp;color=0,0,0&amp;vtp=1"/>
          <p:cNvSpPr/>
          <p:nvPr/>
        </p:nvSpPr>
        <p:spPr>
          <a:xfrm>
            <a:off x="722376" y="44852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sister</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endParaRPr lang="en-US" altLang="zh-CN" sz="2000" dirty="0"/>
          </a:p>
        </p:txBody>
      </p:sp>
      <p:sp>
        <p:nvSpPr>
          <p:cNvPr id="10" name="QB_6_AN.257_1#de6b1acf1.blank?vja=1&amp;pid=d0a0ef0e6&amp;color=0,0,0&amp;vpa=129&amp;vtp=1"/>
          <p:cNvSpPr/>
          <p:nvPr/>
        </p:nvSpPr>
        <p:spPr>
          <a:xfrm>
            <a:off x="2207641" y="4447159"/>
            <a:ext cx="1200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who/whom</a:t>
            </a:r>
            <a:endParaRPr lang="en-US" altLang="zh-CN" sz="2000" dirty="0"/>
          </a:p>
        </p:txBody>
      </p:sp>
      <p:sp>
        <p:nvSpPr>
          <p:cNvPr id="11" name="QB_6_AS.258_1#de6b1acf1?vja=1&amp;pid=d0a0ef0e6&amp;color=0,0,0&amp;vtp=1"/>
          <p:cNvSpPr/>
          <p:nvPr/>
        </p:nvSpPr>
        <p:spPr>
          <a:xfrm>
            <a:off x="722376" y="49099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句意为：她的姐姐是一名英语教师，你在我家见过她。设空处引导非限制性定语从句，先行词为Her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sister，指人，关系词在从句中作met的宾语，所以用关系代词who或whom引导该从句。故填who或whom。</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9_1#baa9d4cce?vja=1&amp;pid=d0a0ef0e6&amp;color=0,0,0&amp;vtp=1&amp;bt=1"/>
          <p:cNvSpPr/>
          <p:nvPr/>
        </p:nvSpPr>
        <p:spPr>
          <a:xfrm>
            <a:off x="722376" y="896113"/>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symphony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interval</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endParaRPr lang="en-US" altLang="zh-CN" sz="2000" dirty="0"/>
          </a:p>
        </p:txBody>
      </p:sp>
      <p:sp>
        <p:nvSpPr>
          <p:cNvPr id="3" name="QB_6_AN.260_1#baa9d4cce.blank?vja=1&amp;pid=d0a0ef0e6&amp;color=0,0,0&amp;vpa=130&amp;vtp=1"/>
          <p:cNvSpPr/>
          <p:nvPr/>
        </p:nvSpPr>
        <p:spPr>
          <a:xfrm>
            <a:off x="7145084" y="858013"/>
            <a:ext cx="608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4" name="QB_6_AS.261_1#baa9d4cce?vja=1&amp;pid=d0a0ef0e6&amp;color=0,0,0&amp;vtp=1"/>
          <p:cNvSpPr/>
          <p:nvPr/>
        </p:nvSpPr>
        <p:spPr>
          <a:xfrm>
            <a:off x="722376" y="17062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句意为：交响乐的两个部分之间有幕间休息，在那时观众可以喝杯咖啡。分析句子结构可知，设空处引导非限制性定语从句，先行词为interval，关系词在从句中作时间状语，故填when。</a:t>
            </a:r>
            <a:endParaRPr lang="en-US" altLang="zh-CN" sz="2200" dirty="0"/>
          </a:p>
        </p:txBody>
      </p:sp>
      <p:sp>
        <p:nvSpPr>
          <p:cNvPr id="5" name="QB_6_BD.262_1#ec69390ff?vja=1&amp;pid=d0a0ef0e6&amp;color=0,0,0&amp;vtp=1"/>
          <p:cNvSpPr/>
          <p:nvPr/>
        </p:nvSpPr>
        <p:spPr>
          <a:xfrm>
            <a:off x="722376" y="25167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upset.</a:t>
            </a:r>
            <a:endParaRPr lang="en-US" altLang="zh-CN" sz="2000" dirty="0"/>
          </a:p>
        </p:txBody>
      </p:sp>
      <p:sp>
        <p:nvSpPr>
          <p:cNvPr id="6" name="QB_6_AN.263_1#ec69390ff.blank?vja=1&amp;pid=d0a0ef0e6&amp;color=0,0,0&amp;vpa=131&amp;vtp=1"/>
          <p:cNvSpPr/>
          <p:nvPr/>
        </p:nvSpPr>
        <p:spPr>
          <a:xfrm>
            <a:off x="7685151" y="24786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7" name="QB_6_AS.264_1#ec69390ff?vja=1&amp;pid=d0a0ef0e6&amp;color=0,0,0&amp;vtp=1"/>
          <p:cNvSpPr/>
          <p:nvPr/>
        </p:nvSpPr>
        <p:spPr>
          <a:xfrm>
            <a:off x="722376" y="29414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句意为：玛丽对杰克比对其他人好得多，这让其他人不高兴。分析句子结构可知，设空处引导非限制性定语从句，指代前面整个主句的内容，且在从句中作主语，应用which引导该从句。故填which。</a:t>
            </a:r>
            <a:endParaRPr lang="en-US" altLang="zh-CN" sz="2200" dirty="0"/>
          </a:p>
        </p:txBody>
      </p:sp>
      <p:sp>
        <p:nvSpPr>
          <p:cNvPr id="8" name="QB_6_BD.265_1#3a16c9af6?vja=1&amp;pid=d0a0ef0e6&amp;color=0,0,0&amp;vtp=1"/>
          <p:cNvSpPr/>
          <p:nvPr/>
        </p:nvSpPr>
        <p:spPr>
          <a:xfrm>
            <a:off x="722376" y="41296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6.Polluted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exposure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endParaRPr lang="en-US" altLang="zh-CN" sz="2000" dirty="0"/>
          </a:p>
        </p:txBody>
      </p:sp>
      <p:sp>
        <p:nvSpPr>
          <p:cNvPr id="9" name="QB_6_AN.266_1#3a16c9af6.blank?vja=1&amp;pid=d0a0ef0e6&amp;color=0,0,0&amp;vpa=132&amp;vtp=1"/>
          <p:cNvSpPr/>
          <p:nvPr/>
        </p:nvSpPr>
        <p:spPr>
          <a:xfrm>
            <a:off x="7448614" y="40915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0" name="QB_6_AS.267_1#3a16c9af6?vja=1&amp;pid=d0a0ef0e6&amp;color=0,0,0&amp;vtp=1"/>
          <p:cNvSpPr/>
          <p:nvPr/>
        </p:nvSpPr>
        <p:spPr>
          <a:xfrm>
            <a:off x="722376" y="45543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句意为：受污染的空气对我们有很大的危害，长时间接触受污染的空气会影响我们的健康。设空处引导非限制性定语从句，先行词是Polluted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air，指物，关系词作空前介词to的宾语，应填关系代词which。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8_1#9b6222e7c?vja=1&amp;pid=d0a0ef0e6&amp;color=0,0,0&amp;vtp=1&amp;bt=1"/>
          <p:cNvSpPr/>
          <p:nvPr/>
        </p:nvSpPr>
        <p:spPr>
          <a:xfrm>
            <a:off x="722376" y="896113"/>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drug,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concerned.</a:t>
            </a:r>
            <a:endParaRPr lang="en-US" altLang="zh-CN" sz="2000" dirty="0"/>
          </a:p>
        </p:txBody>
      </p:sp>
      <p:sp>
        <p:nvSpPr>
          <p:cNvPr id="3" name="QB_6_AN.269_1#9b6222e7c.blank?vja=1&amp;pid=d0a0ef0e6&amp;color=0,0,0&amp;vpa=133&amp;vtp=1"/>
          <p:cNvSpPr/>
          <p:nvPr/>
        </p:nvSpPr>
        <p:spPr>
          <a:xfrm>
            <a:off x="8151432" y="858013"/>
            <a:ext cx="706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whose</a:t>
            </a:r>
            <a:endParaRPr lang="en-US" altLang="zh-CN" sz="2000" dirty="0"/>
          </a:p>
        </p:txBody>
      </p:sp>
      <p:sp>
        <p:nvSpPr>
          <p:cNvPr id="4" name="QB_6_AS.270_1#9b6222e7c?vja=1&amp;pid=d0a0ef0e6&amp;color=0,0,0&amp;vtp=1"/>
          <p:cNvSpPr/>
          <p:nvPr/>
        </p:nvSpPr>
        <p:spPr>
          <a:xfrm>
            <a:off x="722376" y="1706245"/>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句意为：最近他们一直在研制一种新药，我们非常关注其效果。此处为“介词+关系代词”引导的非限制性定语从句，先行词为a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drug，结合语境可知，设空处与空后的effects之间构成所属关系。故填whose。</a:t>
            </a:r>
            <a:endParaRPr lang="en-US" altLang="zh-CN" sz="2200" dirty="0"/>
          </a:p>
        </p:txBody>
      </p:sp>
      <p:sp>
        <p:nvSpPr>
          <p:cNvPr id="5" name="QB_6_BD.271_1#00a63dba0?vja=1&amp;pid=d0a0ef0e6&amp;color=0,0,0&amp;vtp=1"/>
          <p:cNvSpPr/>
          <p:nvPr/>
        </p:nvSpPr>
        <p:spPr>
          <a:xfrm>
            <a:off x="722376" y="29000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8.Guidebooks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suggested.</a:t>
            </a:r>
            <a:endParaRPr lang="en-US" altLang="zh-CN" sz="2000" dirty="0"/>
          </a:p>
        </p:txBody>
      </p:sp>
      <p:sp>
        <p:nvSpPr>
          <p:cNvPr id="6" name="QB_6_AN.272_1#00a63dba0.blank?vja=1&amp;pid=d0a0ef0e6&amp;color=0,0,0&amp;vpa=134&amp;vtp=1"/>
          <p:cNvSpPr/>
          <p:nvPr/>
        </p:nvSpPr>
        <p:spPr>
          <a:xfrm>
            <a:off x="8913813" y="2861945"/>
            <a:ext cx="692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whom</a:t>
            </a:r>
            <a:endParaRPr lang="en-US" altLang="zh-CN" sz="2000" dirty="0"/>
          </a:p>
        </p:txBody>
      </p:sp>
      <p:sp>
        <p:nvSpPr>
          <p:cNvPr id="7" name="QB_6_AS.273_1#00a63dba0?vja=1&amp;pid=d0a0ef0e6&amp;color=0,0,0&amp;vtp=1"/>
          <p:cNvSpPr/>
          <p:nvPr/>
        </p:nvSpPr>
        <p:spPr>
          <a:xfrm>
            <a:off x="722376" y="37034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句意为：旅游指南是为了方便旅行者而准备的，通常会为其推荐环绕城市或景点的线路。分析句子结构可知，for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引导非限制性定语从句，先行词为travellers，指人，故介词for后应用whom。</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4_1#1ea94e70d?vja=1&amp;pid=d0a0ef0e6&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splendid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a:t>
            </a:r>
            <a:endParaRPr lang="en-US" altLang="zh-CN" sz="2000" dirty="0"/>
          </a:p>
        </p:txBody>
      </p:sp>
      <p:sp>
        <p:nvSpPr>
          <p:cNvPr id="3" name="QB_6_AN.275_1#1ea94e70d.blank?vja=1&amp;pid=d0a0ef0e6&amp;color=0,0,0&amp;vpa=135&amp;vtp=1"/>
          <p:cNvSpPr/>
          <p:nvPr/>
        </p:nvSpPr>
        <p:spPr>
          <a:xfrm>
            <a:off x="7434009" y="858013"/>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4" name="QB_6_AS.276_1#1ea94e70d?vja=1&amp;pid=d0a0ef0e6&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句意为：我和我的朋友一起走到山顶，在那里我们欣赏到了该湖泊的壮丽景色。分析句子结构可知，设空处引导非限制性定语从句，先行词是the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mountain，关系词在从句中作地点状语，应用关系副词where引导该从句。故填where。</a:t>
            </a:r>
            <a:endParaRPr lang="en-US" altLang="zh-CN" sz="2200" dirty="0"/>
          </a:p>
        </p:txBody>
      </p:sp>
      <p:sp>
        <p:nvSpPr>
          <p:cNvPr id="5" name="QB_6_BD.277_1#02d89b340?vja=1&amp;pid=d0a0ef0e6&amp;color=0,0,0&amp;vtp=1"/>
          <p:cNvSpPr/>
          <p:nvPr/>
        </p:nvSpPr>
        <p:spPr>
          <a:xfrm>
            <a:off x="722376" y="2887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endParaRPr lang="en-US" altLang="zh-CN" sz="2000" dirty="0"/>
          </a:p>
        </p:txBody>
      </p:sp>
      <p:sp>
        <p:nvSpPr>
          <p:cNvPr id="6" name="QB_6_AN.278_1#02d89b340.blank?vja=1&amp;pid=d0a0ef0e6&amp;color=0,0,0&amp;vpa=136&amp;vtp=1"/>
          <p:cNvSpPr/>
          <p:nvPr/>
        </p:nvSpPr>
        <p:spPr>
          <a:xfrm>
            <a:off x="3407156" y="2849245"/>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7" name="QB_6_AS.279_1#02d89b340?vja=1&amp;pid=d0a0ef0e6&amp;color=0,0,0&amp;vtp=1"/>
          <p:cNvSpPr/>
          <p:nvPr/>
        </p:nvSpPr>
        <p:spPr>
          <a:xfrm>
            <a:off x="722376" y="3690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就是在那个有一座古庙的公园里，我们请导游为我们两个人拍了一张照片。分析句子结构可知，设空处引导非限制性定语从句，从句是完全倒装句，先行词为park，关系词在从句中作地点状语，所以应用关系副词where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bec82ff17?vja=1&amp;pid=463b80b7f&amp;color=0,0,0&amp;vtp=1&amp;bt=1"/>
          <p:cNvSpPr/>
          <p:nvPr/>
        </p:nvSpPr>
        <p:spPr>
          <a:xfrm>
            <a:off x="722376" y="896113"/>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a:t>
            </a:r>
            <a:endParaRPr lang="en-US" altLang="zh-CN" sz="2000" dirty="0"/>
          </a:p>
        </p:txBody>
      </p:sp>
      <p:sp>
        <p:nvSpPr>
          <p:cNvPr id="3" name="QB_6_AN.11_1#bec82ff17.blank?vja=1&amp;pid=463b80b7f&amp;color=0,0,0&amp;vpa=4&amp;vtp=1"/>
          <p:cNvSpPr/>
          <p:nvPr/>
        </p:nvSpPr>
        <p:spPr>
          <a:xfrm>
            <a:off x="6364351" y="845313"/>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depth</a:t>
            </a:r>
            <a:endParaRPr lang="en-US" altLang="zh-CN" sz="2000" dirty="0"/>
          </a:p>
        </p:txBody>
      </p:sp>
      <p:sp>
        <p:nvSpPr>
          <p:cNvPr id="4" name="QB_6_AS.12_1#bec82ff17?vja=1&amp;pid=463b80b7f&amp;color=0,0,0&amp;vtp=1"/>
          <p:cNvSpPr/>
          <p:nvPr/>
        </p:nvSpPr>
        <p:spPr>
          <a:xfrm>
            <a:off x="722376" y="17062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句意为：结果已经被深入分析，不需要进一步讨论。in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depth为固定搭配，意为“深入地；彻底地；全面地”。故填depth。</a:t>
            </a:r>
            <a:endParaRPr lang="en-US" altLang="zh-CN" sz="2200" dirty="0"/>
          </a:p>
        </p:txBody>
      </p:sp>
      <p:sp>
        <p:nvSpPr>
          <p:cNvPr id="5" name="QB_6_BD.13_1#9815c9e43?vja=1&amp;pid=463b80b7f&amp;color=0,0,0&amp;vtp=1"/>
          <p:cNvSpPr/>
          <p:nvPr/>
        </p:nvSpPr>
        <p:spPr>
          <a:xfrm>
            <a:off x="722376" y="25167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Apart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logically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organized.</a:t>
            </a:r>
            <a:endParaRPr lang="en-US" altLang="zh-CN" sz="2000" dirty="0"/>
          </a:p>
        </p:txBody>
      </p:sp>
      <p:sp>
        <p:nvSpPr>
          <p:cNvPr id="6" name="QB_6_AN.14_1#9815c9e43.blank?vja=1&amp;pid=463b80b7f&amp;color=0,0,0&amp;vpa=5&amp;vtp=1"/>
          <p:cNvSpPr/>
          <p:nvPr/>
        </p:nvSpPr>
        <p:spPr>
          <a:xfrm>
            <a:off x="1703451" y="2478659"/>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7" name="QB_6_AS.15_1#9815c9e43?vja=1&amp;pid=463b80b7f&amp;color=0,0,0&amp;vtp=1"/>
          <p:cNvSpPr/>
          <p:nvPr/>
        </p:nvSpPr>
        <p:spPr>
          <a:xfrm>
            <a:off x="722376" y="29414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句意为：除了几处拼写错误，你的论文写得很好，逻辑清晰。apart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为固定搭配，意为“除了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外”。故填from。</a:t>
            </a:r>
            <a:endParaRPr lang="en-US" altLang="zh-CN" sz="2200" dirty="0"/>
          </a:p>
        </p:txBody>
      </p:sp>
      <p:sp>
        <p:nvSpPr>
          <p:cNvPr id="8" name="QB_6_BD.16_1#4375f9e62?vja=1&amp;pid=463b80b7f&amp;color=0,0,0&amp;vtp=1"/>
          <p:cNvSpPr/>
          <p:nvPr/>
        </p:nvSpPr>
        <p:spPr>
          <a:xfrm>
            <a:off x="722376" y="37415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endParaRPr lang="en-US" altLang="zh-CN" sz="2000" dirty="0"/>
          </a:p>
        </p:txBody>
      </p:sp>
      <p:sp>
        <p:nvSpPr>
          <p:cNvPr id="9" name="QB_6_AN.17_1#4375f9e62.blank?vja=1&amp;pid=463b80b7f&amp;color=0,0,0&amp;vpa=6&amp;vtp=1"/>
          <p:cNvSpPr/>
          <p:nvPr/>
        </p:nvSpPr>
        <p:spPr>
          <a:xfrm>
            <a:off x="3930714" y="37034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0" name="QB_6_AS.18_1#4375f9e62?vja=1&amp;pid=463b80b7f&amp;color=0,0,0&amp;vtp=1"/>
          <p:cNvSpPr/>
          <p:nvPr/>
        </p:nvSpPr>
        <p:spPr>
          <a:xfrm>
            <a:off x="722376" y="4541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句意为：除了是多种海洋物种的家园外，珊瑚礁还能促进当地的旅游业和渔业，提供许多就业机会。be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为固定搭配，意为“是</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的栖息地/发源地”。故填to。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80_1#a989ac956?vja=1&amp;pid=e58fb50d0&amp;color=0,0,0&amp;vtp=1&amp;bt=1"/>
          <p:cNvSpPr/>
          <p:nvPr/>
        </p:nvSpPr>
        <p:spPr>
          <a:xfrm>
            <a:off x="722376" y="900000"/>
            <a:ext cx="10753344" cy="491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[福建三明一中2025高二期中]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Qiang-style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complicated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watchtowers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alleyways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（小巷）</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 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alleyways,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alleyways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alleyway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complicated.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alleyways,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transcending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（超越）</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Taoping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watchtowers</a:t>
            </a:r>
            <a:endParaRPr lang="en-US" altLang="zh-CN" sz="2000" dirty="0"/>
          </a:p>
        </p:txBody>
      </p:sp>
      <p:sp>
        <p:nvSpPr>
          <p:cNvPr id="3" name="QM_6_AN.281_1#a989ac956.blank?vja=1&amp;pid=e58fb50d0&amp;color=0,0,0&amp;vpa=137&amp;vtp=1"/>
          <p:cNvSpPr/>
          <p:nvPr/>
        </p:nvSpPr>
        <p:spPr>
          <a:xfrm>
            <a:off x="4446651" y="2004900"/>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4" name="QM_6_AN.282_1#a989ac956.blank?vja=1&amp;pid=e58fb50d0&amp;color=0,0,0&amp;vpa=138&amp;vtp=1"/>
          <p:cNvSpPr/>
          <p:nvPr/>
        </p:nvSpPr>
        <p:spPr>
          <a:xfrm>
            <a:off x="3964623" y="2766900"/>
            <a:ext cx="1323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combination</a:t>
            </a:r>
            <a:endParaRPr lang="en-US" altLang="zh-CN" sz="2000" dirty="0"/>
          </a:p>
        </p:txBody>
      </p:sp>
      <p:sp>
        <p:nvSpPr>
          <p:cNvPr id="5" name="QM_6_AN.283_1#a989ac956.blank?vja=1&amp;pid=e58fb50d0&amp;color=0,0,0&amp;vpa=139&amp;vtp=1"/>
          <p:cNvSpPr/>
          <p:nvPr/>
        </p:nvSpPr>
        <p:spPr>
          <a:xfrm>
            <a:off x="7517384" y="314790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6" name="QM_6_AN.284_1#a989ac956.blank?vja=1&amp;pid=e58fb50d0&amp;color=0,0,0&amp;vpa=140&amp;vtp=1"/>
          <p:cNvSpPr/>
          <p:nvPr/>
        </p:nvSpPr>
        <p:spPr>
          <a:xfrm>
            <a:off x="3494469" y="3516200"/>
            <a:ext cx="746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solidly</a:t>
            </a:r>
            <a:endParaRPr lang="en-US" altLang="zh-CN" sz="2000" dirty="0"/>
          </a:p>
        </p:txBody>
      </p:sp>
      <p:sp>
        <p:nvSpPr>
          <p:cNvPr id="7" name="QM_6_AN.285_1#a989ac956.blank?vja=1&amp;pid=e58fb50d0&amp;color=0,0,0&amp;vpa=141&amp;vtp=1"/>
          <p:cNvSpPr/>
          <p:nvPr/>
        </p:nvSpPr>
        <p:spPr>
          <a:xfrm>
            <a:off x="10792524" y="4290900"/>
            <a:ext cx="55340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8" name="QM_6_AN.286_1#a989ac956.blank?vja=1&amp;pid=e58fb50d0&amp;color=0,0,0&amp;vpa=142&amp;vtp=1"/>
          <p:cNvSpPr/>
          <p:nvPr/>
        </p:nvSpPr>
        <p:spPr>
          <a:xfrm>
            <a:off x="10163239" y="5052900"/>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themselves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Effect transition="in" filter="fade">
                                      <p:cBhvr>
                                        <p:cTn id="39" dur="500"/>
                                        <p:tgtEl>
                                          <p:spTgt spid="7">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
                                            <p:bg/>
                                          </p:spTgt>
                                        </p:tgtEl>
                                        <p:attrNameLst>
                                          <p:attrName>style.visibility</p:attrName>
                                        </p:attrNameLst>
                                      </p:cBhvr>
                                      <p:to>
                                        <p:strVal val="visible"/>
                                      </p:to>
                                    </p:set>
                                    <p:animEffect transition="in" filter="fade">
                                      <p:cBhvr>
                                        <p:cTn id="44" dur="500"/>
                                        <p:tgtEl>
                                          <p:spTgt spid="8">
                                            <p:bg/>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
                                            <p:txEl>
                                              <p:pRg st="0" end="0"/>
                                            </p:txEl>
                                          </p:spTgt>
                                        </p:tgtEl>
                                        <p:attrNameLst>
                                          <p:attrName>style.visibility</p:attrName>
                                        </p:attrNameLst>
                                      </p:cBhvr>
                                      <p:to>
                                        <p:strVal val="visible"/>
                                      </p:to>
                                    </p:set>
                                    <p:animEffect transition="in" filter="fade">
                                      <p:cBhvr>
                                        <p:cTn id="4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80_1#a989ac956?vja=1&amp;pid=e58fb50d0&amp;color=0,0,0&amp;vtp=1&amp;bt=1"/>
          <p:cNvSpPr/>
          <p:nvPr/>
        </p:nvSpPr>
        <p:spPr>
          <a:xfrm>
            <a:off x="722376" y="900000"/>
            <a:ext cx="10753344" cy="3009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well-structured,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watchtowers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abroad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channels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channels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constitute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watchtower</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wartime.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
        <p:nvSpPr>
          <p:cNvPr id="3" name="QM_6_EX.291_1#a989ac956?vja=1&amp;pid=e58fb50d0&amp;color=0,0,0&amp;vtp=1"/>
          <p:cNvSpPr/>
          <p:nvPr/>
        </p:nvSpPr>
        <p:spPr>
          <a:xfrm>
            <a:off x="722376" y="3950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本文是一篇说明文。文章主要介绍了被誉为“神秘的东方古堡”的桃坪羌寨因其典型的羌族风格建筑和复杂的道路结构而闻名。</a:t>
            </a:r>
            <a:endParaRPr lang="en-US" altLang="zh-CN" sz="2000" dirty="0"/>
          </a:p>
        </p:txBody>
      </p:sp>
      <p:sp>
        <p:nvSpPr>
          <p:cNvPr id="4" name="QM_6_AN.287_1#a989ac956.blank?vja=1&amp;pid=e58fb50d0&amp;color=0,0,0&amp;vpa=143&amp;vtp=1"/>
          <p:cNvSpPr/>
          <p:nvPr/>
        </p:nvSpPr>
        <p:spPr>
          <a:xfrm>
            <a:off x="960501" y="861900"/>
            <a:ext cx="1141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built</a:t>
            </a:r>
            <a:endParaRPr lang="en-US" altLang="zh-CN" sz="2000" dirty="0"/>
          </a:p>
        </p:txBody>
      </p:sp>
      <p:sp>
        <p:nvSpPr>
          <p:cNvPr id="5" name="QM_6_AN.288_1#a989ac956.blank?vja=1&amp;pid=e58fb50d0&amp;color=0,0,0&amp;vpa=144&amp;vtp=1"/>
          <p:cNvSpPr/>
          <p:nvPr/>
        </p:nvSpPr>
        <p:spPr>
          <a:xfrm>
            <a:off x="6251639" y="1623900"/>
            <a:ext cx="10842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admire</a:t>
            </a:r>
            <a:endParaRPr lang="en-US" altLang="zh-CN" sz="2000" dirty="0"/>
          </a:p>
        </p:txBody>
      </p:sp>
      <p:sp>
        <p:nvSpPr>
          <p:cNvPr id="6" name="QM_6_AN.289_1#a989ac956.blank?vja=1&amp;pid=e58fb50d0&amp;color=0,0,0&amp;vpa=145&amp;vtp=1"/>
          <p:cNvSpPr/>
          <p:nvPr/>
        </p:nvSpPr>
        <p:spPr>
          <a:xfrm>
            <a:off x="1652270" y="2385900"/>
            <a:ext cx="19859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movable/moveable</a:t>
            </a:r>
            <a:endParaRPr lang="en-US" altLang="zh-CN" sz="2000" dirty="0"/>
          </a:p>
        </p:txBody>
      </p:sp>
      <p:sp>
        <p:nvSpPr>
          <p:cNvPr id="7" name="QM_6_AN.290_1#a989ac956.blank?vja=1&amp;pid=e58fb50d0&amp;color=0,0,0&amp;vpa=146&amp;vtp=1"/>
          <p:cNvSpPr/>
          <p:nvPr/>
        </p:nvSpPr>
        <p:spPr>
          <a:xfrm>
            <a:off x="5689918" y="3135200"/>
            <a:ext cx="1042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providing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Effect transition="in" filter="fade">
                                      <p:cBhvr>
                                        <p:cTn id="31" dur="500"/>
                                        <p:tgtEl>
                                          <p:spTgt spid="7">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bg/>
                                          </p:spTgt>
                                        </p:tgtEl>
                                        <p:attrNameLst>
                                          <p:attrName>style.visibility</p:attrName>
                                        </p:attrNameLst>
                                      </p:cBhvr>
                                      <p:to>
                                        <p:strVal val="visible"/>
                                      </p:to>
                                    </p:set>
                                    <p:animEffect transition="in" filter="fade">
                                      <p:cBhvr>
                                        <p:cTn id="36" dur="500"/>
                                        <p:tgtEl>
                                          <p:spTgt spid="3">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92_1#98125f5b2?vja=1&amp;pid=a989ac95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3" name="QB_7_AN.293_1#98125f5b2.blank?vja=1&amp;pid=a989ac956&amp;color=0,0,0&amp;vpa=147&amp;vtp=1"/>
          <p:cNvSpPr/>
          <p:nvPr/>
        </p:nvSpPr>
        <p:spPr>
          <a:xfrm>
            <a:off x="1062101" y="858013"/>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4" name="QB_7_AS.294_1#98125f5b2?vja=1&amp;pid=a989ac956&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句意为：桃坪羌寨因其典型的羌族风格建筑和复杂的道路结构而闻名，被誉为“神秘的东方古堡”。根据句意可知，typical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Qiang-style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architecture与complicated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structure之间为并列关系，此处表示“和，与”，应用连词and连接。故填and。</a:t>
            </a:r>
            <a:endParaRPr lang="en-US" altLang="zh-CN" sz="2200" dirty="0"/>
          </a:p>
        </p:txBody>
      </p:sp>
      <p:sp>
        <p:nvSpPr>
          <p:cNvPr id="5" name="QB_7_BD.295_1#418fe1ebb?vja=1&amp;pid=a989ac956&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6" name="QB_7_AN.296_1#418fe1ebb.blank?vja=1&amp;pid=a989ac956&amp;color=0,0,0&amp;vpa=148&amp;vtp=1"/>
          <p:cNvSpPr/>
          <p:nvPr/>
        </p:nvSpPr>
        <p:spPr>
          <a:xfrm>
            <a:off x="1049401" y="2465959"/>
            <a:ext cx="1323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combination</a:t>
            </a:r>
            <a:endParaRPr lang="en-US" altLang="zh-CN" sz="2000" dirty="0"/>
          </a:p>
        </p:txBody>
      </p:sp>
      <p:sp>
        <p:nvSpPr>
          <p:cNvPr id="7" name="QB_7_AS.297_1#418fe1ebb?vja=1&amp;pid=a989ac956&amp;color=0,0,0&amp;vtp=1"/>
          <p:cNvSpPr/>
          <p:nvPr/>
        </p:nvSpPr>
        <p:spPr>
          <a:xfrm>
            <a:off x="722376" y="29287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句意为：该建筑群是石碉与民居的结合体。a/the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combination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为固定短语，表示“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的结合体”。故填combination。</a:t>
            </a:r>
            <a:endParaRPr lang="en-US" altLang="zh-CN" sz="2200" dirty="0"/>
          </a:p>
        </p:txBody>
      </p:sp>
      <p:sp>
        <p:nvSpPr>
          <p:cNvPr id="8" name="QB_7_BD.298_1#c70bfb26e?vja=1&amp;pid=a989ac956&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299_1#c70bfb26e.blank?vja=1&amp;pid=a989ac956&amp;color=0,0,0&amp;vpa=149&amp;vtp=1"/>
          <p:cNvSpPr/>
          <p:nvPr/>
        </p:nvSpPr>
        <p:spPr>
          <a:xfrm>
            <a:off x="1062101" y="36978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0" name="QB_7_AS.300_1#c70bfb26e?vja=1&amp;pid=a989ac956&amp;color=0,0,0&amp;vtp=1"/>
          <p:cNvSpPr/>
          <p:nvPr/>
        </p:nvSpPr>
        <p:spPr>
          <a:xfrm>
            <a:off x="722376" y="4160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句意为：它们由泥土、石块、麻和木材建造而成，其中一些仅由泥土和木材建造而成。some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sym typeface="+mn-ea"/>
              </a:rPr>
              <a:t>___</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_引导非限制性定语从句，先行词They指代前文的stone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towers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houses，指物，关系词在从句中作介词of的宾语，应用关系代词which引导该从句。故填which。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01_1#8ca67736e?vja=1&amp;pid=a989ac95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302_1#8ca67736e.blank?vja=1&amp;pid=a989ac956&amp;color=0,0,0&amp;vpa=150&amp;vtp=1"/>
          <p:cNvSpPr/>
          <p:nvPr/>
        </p:nvSpPr>
        <p:spPr>
          <a:xfrm>
            <a:off x="1024001" y="845313"/>
            <a:ext cx="746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solidly</a:t>
            </a:r>
            <a:endParaRPr lang="en-US" altLang="zh-CN" sz="2000" dirty="0"/>
          </a:p>
        </p:txBody>
      </p:sp>
      <p:sp>
        <p:nvSpPr>
          <p:cNvPr id="4" name="QB_7_AS.303_1#8ca67736e?vja=1&amp;pid=a989ac956&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句意为：这些建造坚固的碉楼和民居在许多次地震后依然状态良好。设空处作状语，修饰built，应用副词solidly，意为“坚固地”。故填solidly。</a:t>
            </a:r>
            <a:endParaRPr lang="en-US" altLang="zh-CN" sz="2200" dirty="0"/>
          </a:p>
        </p:txBody>
      </p:sp>
      <p:sp>
        <p:nvSpPr>
          <p:cNvPr id="5" name="QB_7_BD.304_1#d65fee871?vja=1&amp;pid=a989ac956&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7_AN.305_1#d65fee871.blank?vja=1&amp;pid=a989ac956&amp;color=0,0,0&amp;vpa=151&amp;vtp=1"/>
          <p:cNvSpPr/>
          <p:nvPr/>
        </p:nvSpPr>
        <p:spPr>
          <a:xfrm>
            <a:off x="1062101" y="2084959"/>
            <a:ext cx="55340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7" name="QB_7_AS.306_1#d65fee871?vja=1&amp;pid=a989ac956&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句意为：一些民居建于那些小巷上方，更多的小巷出现了，使得整个小巷结构更加复杂。根据句意及空后的some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constructed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alleyways可知，此处为“with+宾语+宾补”复合结构作状语，设空处位于句首，单词首字母应大写。故填With。</a:t>
            </a:r>
            <a:endParaRPr lang="en-US" altLang="zh-CN" sz="2200" dirty="0"/>
          </a:p>
        </p:txBody>
      </p:sp>
      <p:sp>
        <p:nvSpPr>
          <p:cNvPr id="8" name="QB_7_BD.307_1#517a1f82a?vja=1&amp;pid=a989ac956&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7_AN.308_1#517a1f82a.blank?vja=1&amp;pid=a989ac956&amp;color=0,0,0&amp;vpa=152&amp;vtp=1"/>
          <p:cNvSpPr/>
          <p:nvPr/>
        </p:nvSpPr>
        <p:spPr>
          <a:xfrm>
            <a:off x="1062101" y="3697859"/>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themselves</a:t>
            </a:r>
            <a:endParaRPr lang="en-US" altLang="zh-CN" sz="2000" dirty="0"/>
          </a:p>
        </p:txBody>
      </p:sp>
      <p:sp>
        <p:nvSpPr>
          <p:cNvPr id="10" name="QB_7_AS.309_1#517a1f82a?vja=1&amp;pid=a989ac956&amp;color=0,0,0&amp;vtp=1"/>
          <p:cNvSpPr/>
          <p:nvPr/>
        </p:nvSpPr>
        <p:spPr>
          <a:xfrm>
            <a:off x="722376" y="4160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句意为：走在小巷里，人们感觉自己超越了时空。主语people与宾语为同一主体，所以此处应用反身代词themselves作宾语，表示“他们自己”。故填themselves。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0_1#10f51f297?vja=1&amp;pid=a989ac95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311_1#10f51f297.blank?vja=1&amp;pid=a989ac956&amp;color=0,0,0&amp;vpa=153&amp;vtp=1"/>
          <p:cNvSpPr/>
          <p:nvPr/>
        </p:nvSpPr>
        <p:spPr>
          <a:xfrm>
            <a:off x="1024001" y="858013"/>
            <a:ext cx="1141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built</a:t>
            </a:r>
            <a:endParaRPr lang="en-US" altLang="zh-CN" sz="2000" dirty="0"/>
          </a:p>
        </p:txBody>
      </p:sp>
      <p:sp>
        <p:nvSpPr>
          <p:cNvPr id="4" name="QB_7_AS.312_1#10f51f297?vja=1&amp;pid=a989ac956&amp;color=0,0,0&amp;vtp=1"/>
          <p:cNvSpPr/>
          <p:nvPr/>
        </p:nvSpPr>
        <p:spPr>
          <a:xfrm>
            <a:off x="722376" y="1315847"/>
            <a:ext cx="10753344" cy="1528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令人惊叹的是，桃坪碉楼当时在没有任何图纸和测量（工具）的情况下建造而成，却结构良好、坚固且独特。It为形式主语，that引导主语从句，设空处在从句中的第一个分句中作谓语，由then可知，动作发生在过去，时态应用一般过去时；build与该分句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Taoping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watchtowers之间为被动关系，应用被动语态；主语为复数概念，助动词应用were。故填were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built。</a:t>
            </a:r>
            <a:endParaRPr lang="en-US" altLang="zh-CN" sz="2200" dirty="0"/>
          </a:p>
        </p:txBody>
      </p:sp>
      <p:sp>
        <p:nvSpPr>
          <p:cNvPr id="5" name="QB_7_BD.313_1#8cfedebe6?vja=1&amp;pid=a989ac956&amp;color=0,0,0&amp;vtp=1"/>
          <p:cNvSpPr/>
          <p:nvPr/>
        </p:nvSpPr>
        <p:spPr>
          <a:xfrm>
            <a:off x="722376" y="2872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314_1#8cfedebe6.blank?vja=1&amp;pid=a989ac956&amp;color=0,0,0&amp;vpa=154&amp;vtp=1"/>
          <p:cNvSpPr/>
          <p:nvPr/>
        </p:nvSpPr>
        <p:spPr>
          <a:xfrm>
            <a:off x="1049401" y="2834259"/>
            <a:ext cx="10842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admire</a:t>
            </a:r>
            <a:endParaRPr lang="en-US" altLang="zh-CN" sz="2000" dirty="0"/>
          </a:p>
        </p:txBody>
      </p:sp>
      <p:sp>
        <p:nvSpPr>
          <p:cNvPr id="7" name="QB_7_AS.315_1#8cfedebe6?vja=1&amp;pid=a989ac956&amp;color=0,0,0&amp;vtp=1"/>
          <p:cNvSpPr/>
          <p:nvPr/>
        </p:nvSpPr>
        <p:spPr>
          <a:xfrm>
            <a:off x="722376" y="32970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句意为：这些碉楼是世界建筑史上的奇迹，吸引了许多国内外游客前来观赏。结合句意可知，此处表目的，所以应用动词不定式作目的状语。故填to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admire。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6_1#2752c9339?vja=1&amp;pid=a989ac956&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000" dirty="0"/>
          </a:p>
        </p:txBody>
      </p:sp>
      <p:sp>
        <p:nvSpPr>
          <p:cNvPr id="3" name="QB_7_AN.317_1#2752c9339.blank?vja=1&amp;pid=a989ac956&amp;color=0,0,0&amp;mp=1&amp;vpa=155&amp;vtp=1"/>
          <p:cNvSpPr/>
          <p:nvPr/>
        </p:nvSpPr>
        <p:spPr>
          <a:xfrm>
            <a:off x="1036701" y="858013"/>
            <a:ext cx="19859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movable/moveable</a:t>
            </a:r>
            <a:endParaRPr lang="en-US" altLang="zh-CN" sz="2000" dirty="0"/>
          </a:p>
        </p:txBody>
      </p:sp>
      <p:sp>
        <p:nvSpPr>
          <p:cNvPr id="4" name="QB_7_AS.318_1#2752c9339?vja=1&amp;pid=a989ac956&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句意为：（水渠中）每隔一定距离就放置一些可移动的石头，帮助人们便捷取水。设空处作定语，修饰名词stones，表示“可移动的”，应用形容词movable或moveable。故填movable或moveable。</a:t>
            </a:r>
            <a:endParaRPr lang="en-US" altLang="zh-CN" sz="2200" dirty="0"/>
          </a:p>
        </p:txBody>
      </p:sp>
      <p:sp>
        <p:nvSpPr>
          <p:cNvPr id="5" name="QB_7_BD.319_1#09cbc2c5e?vja=1&amp;pid=a989ac956&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320_1#09cbc2c5e.blank?vja=1&amp;pid=a989ac956&amp;color=0,0,0&amp;vpa=156&amp;vtp=1"/>
          <p:cNvSpPr/>
          <p:nvPr/>
        </p:nvSpPr>
        <p:spPr>
          <a:xfrm>
            <a:off x="1125601" y="2453259"/>
            <a:ext cx="1042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providing</a:t>
            </a:r>
            <a:endParaRPr lang="en-US" altLang="zh-CN" sz="2000" dirty="0"/>
          </a:p>
        </p:txBody>
      </p:sp>
      <p:sp>
        <p:nvSpPr>
          <p:cNvPr id="7" name="QB_7_AS.321_1#09cbc2c5e?vja=1&amp;pid=a989ac956&amp;color=0,0,0&amp;vtp=1"/>
          <p:cNvSpPr/>
          <p:nvPr/>
        </p:nvSpPr>
        <p:spPr>
          <a:xfrm>
            <a:off x="722376" y="29287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句意为：这些便捷且隐蔽的水渠构成遍布每一座碉楼的水网，为村民们提供了宽敞的生活空间，尤其是在战争时期。句中已有谓语，且与设空处之间无连接词连接，所以设空处应用非谓语动词。provide与主语water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channels之间构成逻辑上的主动关系，应用现在分词作状语。故填providing。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5dcfa7bb9.fixed?vja=1&amp;pid=0a766220a&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5dcfa7bb9.fixed?vja=1&amp;pid=0a766220a&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usage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Integrated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skills</a:t>
            </a:r>
            <a:endParaRPr lang="en-US" altLang="zh-CN" sz="4400" dirty="0"/>
          </a:p>
        </p:txBody>
      </p:sp>
      <p:pic>
        <p:nvPicPr>
          <p:cNvPr id="4" name="C_4#5dcfa7bb9.fixed?vja=1&amp;pid=0a766220a&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5dcfa7bb9.fixed?vja=1&amp;pid=0a766220a&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2_1#b1ddbeb4a?vja=1&amp;pid=96f8099bd&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[山东济宁2024模拟]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falsehood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backpackers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Thailand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Globe-travelling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pocket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Vasilis,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Vasilis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improbable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2_1#b1ddbeb4a?vja=1&amp;pid=96f8099bd&amp;color=0,0,0&amp;vtp=1&amp;bt=1"/>
          <p:cNvSpPr/>
          <p:nvPr/>
        </p:nvSpPr>
        <p:spPr>
          <a:xfrm>
            <a:off x="722376" y="900000"/>
            <a:ext cx="10753344" cy="3771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Vasilis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wandering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rhythmic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disturbing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quietness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workshop.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（焊工）</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flashy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sunshade,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warmth</a:t>
            </a: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simplicity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embodied.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fulfilment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（手艺）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workshop,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unnoticed.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sz="2000" dirty="0"/>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2_2#b1ddbeb4a?vja=1&amp;pid=96f8099bd&amp;color=0,0,0&amp;mp=1&amp;vtp=1&amp;bt=1"/>
          <p:cNvSpPr/>
          <p:nvPr/>
        </p:nvSpPr>
        <p:spPr>
          <a:xfrm>
            <a:off x="722376" y="896112"/>
            <a:ext cx="10753344" cy="1485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inward—to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ordinary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6_EX.323_1#b1ddbeb4a?vja=1&amp;pid=96f8099bd&amp;color=0,0,0&amp;vtp=1"/>
          <p:cNvSpPr/>
          <p:nvPr/>
        </p:nvSpPr>
        <p:spPr>
          <a:xfrm>
            <a:off x="722376" y="2426398"/>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了作者对旅行的深刻反思，从最初对旅行改变人生的夸张说法感到厌倦，到在希腊雅典一次偶遇当地焊工的经历中感悟到生活中平凡之美的诗意与满足，从而意识到真正的旅程是探寻内心，珍惜生活中的平凡奇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aba40b312?vja=1&amp;pid=463b80b7f&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endParaRPr lang="en-US" altLang="zh-CN" sz="2000" dirty="0"/>
          </a:p>
        </p:txBody>
      </p:sp>
      <p:sp>
        <p:nvSpPr>
          <p:cNvPr id="3" name="QB_6_AN.20_1#aba40b312.blank?vja=1&amp;pid=463b80b7f&amp;color=0,0,0&amp;vpa=7&amp;vtp=1"/>
          <p:cNvSpPr/>
          <p:nvPr/>
        </p:nvSpPr>
        <p:spPr>
          <a:xfrm>
            <a:off x="1090041" y="858013"/>
            <a:ext cx="1016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Unfolded</a:t>
            </a:r>
            <a:endParaRPr lang="en-US" altLang="zh-CN" sz="2000" dirty="0"/>
          </a:p>
        </p:txBody>
      </p:sp>
      <p:sp>
        <p:nvSpPr>
          <p:cNvPr id="4" name="QB_6_AS.21_1#aba40b312?vja=1&amp;pid=463b80b7f&amp;color=0,0,0&amp;vtp=1"/>
          <p:cNvSpPr/>
          <p:nvPr/>
        </p:nvSpPr>
        <p:spPr>
          <a:xfrm>
            <a:off x="722376" y="1696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句意为：展现在我面前的是这个水乡独特的景象——石桥和流水。此句是倒装句，表示强调，正常语序为“a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unfold和image之间是被动关系，应用被动语态，be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unfolded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意为“被展开”，故填Unfolded。</a:t>
            </a:r>
            <a:endParaRPr lang="en-US" altLang="zh-CN" sz="2200" dirty="0"/>
          </a:p>
        </p:txBody>
      </p:sp>
      <p:sp>
        <p:nvSpPr>
          <p:cNvPr id="5" name="QB_6_BD.22_1#776ed993e?vja=1&amp;pid=463b80b7f&amp;color=0,0,0&amp;vtp=1"/>
          <p:cNvSpPr/>
          <p:nvPr/>
        </p:nvSpPr>
        <p:spPr>
          <a:xfrm>
            <a:off x="722376" y="2872359"/>
            <a:ext cx="10890441"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excellent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scholarship.</a:t>
            </a:r>
            <a:endParaRPr lang="en-US" altLang="zh-CN" sz="2000" dirty="0"/>
          </a:p>
        </p:txBody>
      </p:sp>
      <p:sp>
        <p:nvSpPr>
          <p:cNvPr id="6" name="QB_6_AN.23_1#776ed993e.blank?vja=1&amp;pid=463b80b7f&amp;color=0,0,0&amp;vpa=8&amp;vtp=1"/>
          <p:cNvSpPr/>
          <p:nvPr/>
        </p:nvSpPr>
        <p:spPr>
          <a:xfrm>
            <a:off x="1062101" y="28342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Given</a:t>
            </a:r>
            <a:endParaRPr lang="en-US" altLang="zh-CN" sz="2000" dirty="0"/>
          </a:p>
        </p:txBody>
      </p:sp>
      <p:sp>
        <p:nvSpPr>
          <p:cNvPr id="7" name="QB_6_AS.24_1#776ed993e?vja=1&amp;pid=463b80b7f&amp;color=0,0,0&amp;vtp=1"/>
          <p:cNvSpPr/>
          <p:nvPr/>
        </p:nvSpPr>
        <p:spPr>
          <a:xfrm>
            <a:off x="722376" y="3297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句意为：鉴于他优异的学业成绩，这所大学向他提供了奖学金。given意为“考虑到；鉴于”，用作介词，相当于considering。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4_1#de1d6288e?vja=1&amp;pid=b1ddbeb4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uneasy?(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25_1#de1d6288e.bracket?vja=1&amp;pid=b1ddbeb4a&amp;color=0,0,0&amp;vpa=157&amp;vtp=1"/>
          <p:cNvSpPr/>
          <p:nvPr/>
        </p:nvSpPr>
        <p:spPr>
          <a:xfrm>
            <a:off x="748512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24_2#de1d6288e.choices?vja=1&amp;pid=b1ddbeb4a&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A.Shortage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adequate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C.Overstatement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endParaRPr lang="en-US" altLang="zh-CN" sz="2000" dirty="0"/>
          </a:p>
        </p:txBody>
      </p:sp>
      <p:sp>
        <p:nvSpPr>
          <p:cNvPr id="5" name="QC_7_AS.326_1#de1d6288e?vja=1&amp;pid=b1ddbeb4a&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推理判断题。由第一段中的“Travelling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falsehood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backpackers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expressing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praise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elephant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Thailand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‘transformed’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them.Globe-travelling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coat.”可知，游客对旅行效果的夸大其词让作者感到不自在，觉得是骗人的。故选C项。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7_1#83db214bc?vja=1&amp;pid=b1ddbeb4a&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28_1#83db214bc.bracket?vja=1&amp;pid=b1ddbeb4a&amp;color=0,0,0&amp;mp=1&amp;vpa=158&amp;vtp=1"/>
          <p:cNvSpPr/>
          <p:nvPr/>
        </p:nvSpPr>
        <p:spPr>
          <a:xfrm>
            <a:off x="562933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27_2#83db214bc.choices?vja=1&amp;pid=b1ddbeb4a&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C.Receiving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.Escaping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5" name="QC_7_AS.329_1#83db214bc?vja=1&amp;pid=b1ddbeb4a&amp;color=0,0,0&amp;vtp=1"/>
          <p:cNvSpPr/>
          <p:nvPr/>
        </p:nvSpPr>
        <p:spPr>
          <a:xfrm>
            <a:off x="722376" y="20778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细节理解题。由第二段内容“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decade-old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promise.”可知，作者为了兑现旅行承诺，去了雅典。故选A项。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0_1#72088f72d?vja=1&amp;pid=b1ddbeb4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1_1#72088f72d.bracket?vja=1&amp;pid=b1ddbeb4a&amp;color=0,0,0&amp;vpa=159&amp;vtp=1"/>
          <p:cNvSpPr/>
          <p:nvPr/>
        </p:nvSpPr>
        <p:spPr>
          <a:xfrm>
            <a:off x="940441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30_2#72088f72d.choices?vja=1&amp;pid=b1ddbeb4a&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A.Poems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simplicity.</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C.Spirit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craftsmanship.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endParaRPr lang="en-US" altLang="zh-CN" sz="2000" dirty="0"/>
          </a:p>
        </p:txBody>
      </p:sp>
      <p:sp>
        <p:nvSpPr>
          <p:cNvPr id="5" name="QC_7_AS.332_1#72088f72d?vja=1&amp;pid=b1ddbeb4a&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词义猜测题。由第六段中的“I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contentment. 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admired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simplicity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embodied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realized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unnoticed.”可知，这里的poetry并非指具体的诗歌，而是指前文描述的焊工那种平和、满足的生活状态，以及他对工艺的热爱和简单生活的美好。故选B项。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3_1#9e89710fa?vja=1&amp;pid=b1ddbeb4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4_1#9e89710fa.bracket?vja=1&amp;pid=b1ddbeb4a&amp;color=0,0,0&amp;vpa=160&amp;vtp=1"/>
          <p:cNvSpPr/>
          <p:nvPr/>
        </p:nvSpPr>
        <p:spPr>
          <a:xfrm>
            <a:off x="773753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33_2#9e89710fa.choices?vja=1&amp;pid=b1ddbeb4a&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Forever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C.Pursuit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Ordinary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Extraordinary</a:t>
            </a:r>
            <a:endParaRPr lang="en-US" altLang="zh-CN" sz="2000" dirty="0"/>
          </a:p>
        </p:txBody>
      </p:sp>
      <p:sp>
        <p:nvSpPr>
          <p:cNvPr id="5" name="QC_7_AS.335_1#9e89710fa?vja=1&amp;pid=b1ddbeb4a&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尤其是由最后一段内容可知，作者通过自己的旅行经历，特别是雅典之行中与当地焊工的邂逅，领悟到了平凡生活中的不平凡之美，改变了对旅行意义的看法，因此D项（平凡造就非凡）贴切地反映了作者的心路历程和文章的核心思想，适合作为文章标题。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5_2#9e89710fa?vja=1&amp;pid=b1ddbeb4a&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335_3#9e89710fa?vja=1&amp;pid=b1ddbeb4a&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241040" y="1384300"/>
            <a:ext cx="5480050" cy="1376045"/>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335_4#9e89710fa?vja=1&amp;pid=b1ddbeb4a&amp;color=0,0,0&amp;mp=1&amp;vtp=1"/>
          <p:cNvSpPr/>
          <p:nvPr/>
        </p:nvSpPr>
        <p:spPr>
          <a:xfrm>
            <a:off x="722376" y="2875104"/>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离开工作坊，雨水夹杂着泪水，我意识到生活的诗意是多么容易被忽视。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6_1#5ae404b57?vja=1&amp;pid=5a9a9502b&amp;color=0,0,0&amp;vtp=1&amp;bt=1"/>
          <p:cNvSpPr/>
          <p:nvPr/>
        </p:nvSpPr>
        <p:spPr>
          <a:xfrm>
            <a:off x="722376" y="900000"/>
            <a:ext cx="10753344" cy="4152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[湖南娄底2025适应性考试]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Arizona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Canyon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plateaus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（高原）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Sedona,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（偏心的）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Storyteller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Arizona.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Wanfeng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sz="2000" dirty="0"/>
          </a:p>
        </p:txBody>
      </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6_2#5ae404b57?vja=1&amp;pid=5a9a9502b&amp;color=0,0,0&amp;mp=1&amp;vtp=1&amp;bt=1"/>
          <p:cNvSpPr/>
          <p:nvPr/>
        </p:nvSpPr>
        <p:spPr>
          <a:xfrm>
            <a:off x="722376" y="896112"/>
            <a:ext cx="10753344" cy="2628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Xingyi,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Bouyei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（染料</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blankets.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jewellery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livelihood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6_EX.337_1#5ae404b57?vja=1&amp;pid=5a9a9502b&amp;color=0,0,0&amp;vtp=1"/>
          <p:cNvSpPr/>
          <p:nvPr/>
        </p:nvSpPr>
        <p:spPr>
          <a:xfrm>
            <a:off x="722376" y="3569398"/>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本文是一篇记叙文。作者通过描述自己在家乡美国亚利桑那州的成长背景，引出对贵州之行的叙述，表达对贵州自然风景、人文传统的深切喜爱与心灵共鸣，以及在贵州感受到的如家一般的亲切和温暖。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8_1#7e70cb3be.choices?vja=1&amp;pid=5ae404b57&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B.home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C.response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.witness</a:t>
            </a:r>
            <a:endParaRPr lang="en-US" altLang="zh-CN" sz="2000" dirty="0"/>
          </a:p>
        </p:txBody>
      </p:sp>
      <p:sp>
        <p:nvSpPr>
          <p:cNvPr id="3" name="QC_7_AN.339_1#7e70cb3be.bracket?vja=1&amp;pid=5ae404b57&amp;color=0,0,0&amp;vpa=161&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40_1#7e70cb3be?vja=1&amp;pid=5ae404b57&amp;color=0,0,0&amp;vtp=1"/>
          <p:cNvSpPr/>
          <p:nvPr/>
        </p:nvSpPr>
        <p:spPr>
          <a:xfrm>
            <a:off x="722376" y="1315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根据Growing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northern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Arizona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Canyon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plateaus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Sedona、biased以及my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landscapes可知，作者认为自己的家乡拥有最美丽的风景。be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to意为“是</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的所在地”，符合语境。故选B项。</a:t>
            </a:r>
            <a:endParaRPr lang="en-US" altLang="zh-CN" sz="2200" dirty="0"/>
          </a:p>
        </p:txBody>
      </p:sp>
      <p:sp>
        <p:nvSpPr>
          <p:cNvPr id="5" name="QC_7_BD.341_1#3634ed050.choices?vja=1&amp;pid=5ae404b57&amp;color=0,0,0&amp;vtp=1"/>
          <p:cNvSpPr/>
          <p:nvPr/>
        </p:nvSpPr>
        <p:spPr>
          <a:xfrm>
            <a:off x="722376" y="2491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B.seek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C.experience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endParaRPr lang="en-US" altLang="zh-CN" sz="2000" dirty="0"/>
          </a:p>
        </p:txBody>
      </p:sp>
      <p:sp>
        <p:nvSpPr>
          <p:cNvPr id="6" name="QC_7_AN.342_1#3634ed050.bracket?vja=1&amp;pid=5ae404b57&amp;color=0,0,0&amp;vpa=162&amp;vtp=1"/>
          <p:cNvSpPr/>
          <p:nvPr/>
        </p:nvSpPr>
        <p:spPr>
          <a:xfrm>
            <a:off x="1176401" y="24913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43_1#3634ed050?vja=1&amp;pid=5ae404b57&amp;color=0,0,0&amp;vtp=1"/>
          <p:cNvSpPr/>
          <p:nvPr/>
        </p:nvSpPr>
        <p:spPr>
          <a:xfrm>
            <a:off x="722376" y="29160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explored并结合语境可知，此处指探索贵州。explore意为“探索，考察”，故选A项。</a:t>
            </a:r>
            <a:endParaRPr lang="en-US" altLang="zh-CN" sz="2200" dirty="0"/>
          </a:p>
        </p:txBody>
      </p:sp>
      <p:sp>
        <p:nvSpPr>
          <p:cNvPr id="8" name="QC_7_BD.344_1#f1b486786.choices?vja=1&amp;pid=5ae404b57&amp;color=0,0,0&amp;vtp=1"/>
          <p:cNvSpPr/>
          <p:nvPr/>
        </p:nvSpPr>
        <p:spPr>
          <a:xfrm>
            <a:off x="722376" y="3723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B.successful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C.crowded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endParaRPr lang="en-US" altLang="zh-CN" sz="2000" dirty="0"/>
          </a:p>
        </p:txBody>
      </p:sp>
      <p:sp>
        <p:nvSpPr>
          <p:cNvPr id="9" name="QC_7_AN.345_1#f1b486786.bracket?vja=1&amp;pid=5ae404b57&amp;color=0,0,0&amp;vpa=163&amp;vtp=1"/>
          <p:cNvSpPr/>
          <p:nvPr/>
        </p:nvSpPr>
        <p:spPr>
          <a:xfrm>
            <a:off x="1176401" y="37232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46_1#f1b486786?vja=1&amp;pid=5ae404b57&amp;color=0,0,0&amp;vtp=1"/>
          <p:cNvSpPr/>
          <p:nvPr/>
        </p:nvSpPr>
        <p:spPr>
          <a:xfrm>
            <a:off x="722376" y="41479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justice可知，以诗意的语言描述贵州也未能充分展现其魅力，故此处表示贵州十分美丽。故选A项。</a:t>
            </a:r>
            <a:endParaRPr lang="en-US" altLang="zh-CN" sz="2200" dirty="0"/>
          </a:p>
        </p:txBody>
      </p:sp>
      <p:sp>
        <p:nvSpPr>
          <p:cNvPr id="11" name="QC_7_BD.347_1#6031acb9d.choices?vja=1&amp;pid=5ae404b57&amp;color=0,0,0&amp;vtp=1"/>
          <p:cNvSpPr/>
          <p:nvPr/>
        </p:nvSpPr>
        <p:spPr>
          <a:xfrm>
            <a:off x="722376" y="49551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B.room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C.desire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.substitute</a:t>
            </a:r>
            <a:endParaRPr lang="en-US" altLang="zh-CN" sz="2000" dirty="0"/>
          </a:p>
        </p:txBody>
      </p:sp>
      <p:sp>
        <p:nvSpPr>
          <p:cNvPr id="12" name="QC_7_AN.348_1#6031acb9d.bracket?vja=1&amp;pid=5ae404b57&amp;color=0,0,0&amp;vpa=164&amp;vtp=1"/>
          <p:cNvSpPr/>
          <p:nvPr/>
        </p:nvSpPr>
        <p:spPr>
          <a:xfrm>
            <a:off x="1176401" y="49551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3" name="QC_7_AS.349_1#6031acb9d?vja=1&amp;pid=5ae404b57&amp;color=0,0,0&amp;vtp=1"/>
          <p:cNvSpPr/>
          <p:nvPr/>
        </p:nvSpPr>
        <p:spPr>
          <a:xfrm>
            <a:off x="722376" y="5379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justice可知，以诗意的语言描述也不能展现其魅力，这里表示百闻不如一见，也就是没有什么能代替亲眼所见。substitute意为“代替物”，故选D项。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0_1#cbc9c624e.choices?vja=1&amp;pid=5ae404b57&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B.fight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C.pretend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.refuse</a:t>
            </a:r>
            <a:endParaRPr lang="en-US" altLang="zh-CN" sz="2000" dirty="0"/>
          </a:p>
        </p:txBody>
      </p:sp>
      <p:sp>
        <p:nvSpPr>
          <p:cNvPr id="3" name="QC_7_AN.351_1#cbc9c624e.bracket?vja=1&amp;pid=5ae404b57&amp;color=0,0,0&amp;vpa=165&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52_1#cbc9c624e?vja=1&amp;pid=5ae404b57&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drag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Arizona.”以及后文to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catch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fish可知，此处描述作者一家比赛谁钓到的鱼最大。compete意为“竞争”，故选A项。</a:t>
            </a:r>
            <a:endParaRPr lang="en-US" altLang="zh-CN" sz="2200" dirty="0"/>
          </a:p>
        </p:txBody>
      </p:sp>
      <p:sp>
        <p:nvSpPr>
          <p:cNvPr id="5" name="QC_7_BD.353_1#5c89ac42b.choices?vja=1&amp;pid=5ae404b57&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.restarted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B.reviewed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C.recalled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.rethought</a:t>
            </a:r>
            <a:endParaRPr lang="en-US" altLang="zh-CN" sz="2000" dirty="0"/>
          </a:p>
        </p:txBody>
      </p:sp>
      <p:sp>
        <p:nvSpPr>
          <p:cNvPr id="6" name="QC_7_AN.354_1#5c89ac42b.bracket?vja=1&amp;pid=5ae404b57&amp;color=0,0,0&amp;vpa=166&amp;vtp=1"/>
          <p:cNvSpPr/>
          <p:nvPr/>
        </p:nvSpPr>
        <p:spPr>
          <a:xfrm>
            <a:off x="1176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55_1#5c89ac42b?vja=1&amp;pid=5ae404b57&amp;color=0,0,0&amp;vtp=1"/>
          <p:cNvSpPr/>
          <p:nvPr/>
        </p:nvSpPr>
        <p:spPr>
          <a:xfrm>
            <a:off x="722376" y="29287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根据后文“sitting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tongue”可知，此处是作者回忆在亚利桑那州钓鱼的情景。故选C项。</a:t>
            </a:r>
            <a:endParaRPr lang="en-US" altLang="zh-CN" sz="2200" dirty="0"/>
          </a:p>
        </p:txBody>
      </p:sp>
      <p:sp>
        <p:nvSpPr>
          <p:cNvPr id="8" name="QC_7_BD.356_1#e07841848.choices?vja=1&amp;pid=5ae404b57&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.nervous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B.impatient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C.excited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.frightened</a:t>
            </a:r>
            <a:endParaRPr lang="en-US" altLang="zh-CN" sz="2000" dirty="0"/>
          </a:p>
        </p:txBody>
      </p:sp>
      <p:sp>
        <p:nvSpPr>
          <p:cNvPr id="9" name="QC_7_AN.357_1#e07841848.bracket?vja=1&amp;pid=5ae404b57&amp;color=0,0,0&amp;vpa=167&amp;vtp=1"/>
          <p:cNvSpPr/>
          <p:nvPr/>
        </p:nvSpPr>
        <p:spPr>
          <a:xfrm>
            <a:off x="1176401" y="3735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58_1#e07841848?vja=1&amp;pid=5ae404b57&amp;color=0,0,0&amp;vtp=1"/>
          <p:cNvSpPr/>
          <p:nvPr/>
        </p:nvSpPr>
        <p:spPr>
          <a:xfrm>
            <a:off x="722376" y="4160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根据后文mostly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tongue可知，作者通常都无聊得默不作声，表明作者当时是不耐烦的。impatient意为“不耐烦的”，故选B项。</a:t>
            </a:r>
            <a:endParaRPr lang="en-US" altLang="zh-CN" sz="2200" dirty="0"/>
          </a:p>
        </p:txBody>
      </p:sp>
      <p:sp>
        <p:nvSpPr>
          <p:cNvPr id="11" name="QC_7_BD.359_1#c0ad0c572.choices?vja=1&amp;pid=5ae404b57&amp;color=0,0,0&amp;vtp=1"/>
          <p:cNvSpPr/>
          <p:nvPr/>
        </p:nvSpPr>
        <p:spPr>
          <a:xfrm>
            <a:off x="722376" y="49678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B.walking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.climbing</a:t>
            </a:r>
            <a:endParaRPr lang="en-US" altLang="zh-CN" sz="2000" dirty="0"/>
          </a:p>
        </p:txBody>
      </p:sp>
      <p:sp>
        <p:nvSpPr>
          <p:cNvPr id="12" name="QC_7_AN.360_1#c0ad0c572.bracket?vja=1&amp;pid=5ae404b57&amp;color=0,0,0&amp;vpa=168&amp;vtp=1"/>
          <p:cNvSpPr/>
          <p:nvPr/>
        </p:nvSpPr>
        <p:spPr>
          <a:xfrm>
            <a:off x="1176401" y="49678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C_7_AS.361_1#c0ad0c572?vja=1&amp;pid=5ae404b57&amp;color=0,0,0&amp;vtp=1"/>
          <p:cNvSpPr/>
          <p:nvPr/>
        </p:nvSpPr>
        <p:spPr>
          <a:xfrm>
            <a:off x="722376" y="53510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Wanfeng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Lake可知，在湖上进行的活动应是划船。故选A项。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2_1#de66f28e3.choices?vja=1&amp;pid=5ae404b57&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feasting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endParaRPr lang="en-US" altLang="zh-CN" sz="2000" dirty="0"/>
          </a:p>
        </p:txBody>
      </p:sp>
      <p:sp>
        <p:nvSpPr>
          <p:cNvPr id="3" name="QC_7_AN.363_1#de66f28e3.bracket?vja=1&amp;pid=5ae404b57&amp;color=0,0,0&amp;vpa=169&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64_1#de66f28e3?vja=1&amp;pid=5ae404b57&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silence”可知，作者湖上泛舟，途中小憩时，应是尽情享受群山秀色。feast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on意为“大量享用；尽情地吃”，此处引申为“尽情享受”，故选A项。take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up意为“占用，开始从事”；go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with意为“继续做”；write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down意为“写下”。</a:t>
            </a:r>
            <a:endParaRPr lang="en-US" altLang="zh-CN" sz="2200" dirty="0"/>
          </a:p>
        </p:txBody>
      </p:sp>
      <p:sp>
        <p:nvSpPr>
          <p:cNvPr id="5" name="QC_7_BD.365_1#27c48ad67.choices?vja=1&amp;pid=5ae404b57&amp;color=0,0,0&amp;vtp=1"/>
          <p:cNvSpPr/>
          <p:nvPr/>
        </p:nvSpPr>
        <p:spPr>
          <a:xfrm>
            <a:off x="722376" y="2885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B.purchased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C.produced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.chosen</a:t>
            </a:r>
            <a:endParaRPr lang="en-US" altLang="zh-CN" sz="2000" dirty="0"/>
          </a:p>
        </p:txBody>
      </p:sp>
      <p:sp>
        <p:nvSpPr>
          <p:cNvPr id="6" name="QC_7_AN.366_1#27c48ad67.bracket?vja=1&amp;pid=5ae404b57&amp;color=0,0,0&amp;vpa=170&amp;vtp=1"/>
          <p:cNvSpPr/>
          <p:nvPr/>
        </p:nvSpPr>
        <p:spPr>
          <a:xfrm>
            <a:off x="1303401" y="2885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67_1#27c48ad67?vja=1&amp;pid=5ae404b57&amp;color=0,0,0&amp;vtp=1"/>
          <p:cNvSpPr/>
          <p:nvPr/>
        </p:nvSpPr>
        <p:spPr>
          <a:xfrm>
            <a:off x="722376" y="3309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blankets可知，布依族应是用从当地植物中提取的染料来制作衣服和毯子。produce意为“制作；生产”，故选C项。</a:t>
            </a:r>
            <a:endParaRPr lang="en-US" altLang="zh-CN" sz="2200" dirty="0"/>
          </a:p>
        </p:txBody>
      </p:sp>
      <p:sp>
        <p:nvSpPr>
          <p:cNvPr id="8" name="QC_7_BD.368_1#02530efef.choices?vja=1&amp;pid=5ae404b57&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endParaRPr lang="en-US" altLang="zh-CN" sz="2000" dirty="0"/>
          </a:p>
        </p:txBody>
      </p:sp>
      <p:sp>
        <p:nvSpPr>
          <p:cNvPr id="9" name="QC_7_AN.369_1#02530efef.bracket?vja=1&amp;pid=5ae404b57&amp;color=0,0,0&amp;vpa=171&amp;vtp=1"/>
          <p:cNvSpPr/>
          <p:nvPr/>
        </p:nvSpPr>
        <p:spPr>
          <a:xfrm>
            <a:off x="1294003" y="411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70_1#02530efef?vja=1&amp;pid=5ae404b57&amp;color=0,0,0&amp;vtp=1"/>
          <p:cNvSpPr/>
          <p:nvPr/>
        </p:nvSpPr>
        <p:spPr>
          <a:xfrm>
            <a:off x="722376" y="45416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根据后文tradition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grandchildren可知，当地的老人应是维持这一传统，将其传给后代。pass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传给</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3f4b8dfb0?vja=1&amp;pid=463b80b7f&amp;color=0,0,0&amp;mp=1&amp;vtp=1&amp;bt=1"/>
          <p:cNvSpPr/>
          <p:nvPr/>
        </p:nvSpPr>
        <p:spPr>
          <a:xfrm>
            <a:off x="722376" y="900000"/>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proved.</a:t>
            </a:r>
            <a:endParaRPr lang="en-US" altLang="zh-CN" sz="2000" dirty="0"/>
          </a:p>
        </p:txBody>
      </p:sp>
      <p:sp>
        <p:nvSpPr>
          <p:cNvPr id="3" name="QB_6_AN.26_1#3f4b8dfb0.blank?vja=1&amp;pid=463b80b7f&amp;color=0,0,0&amp;mp=1&amp;vpa=9&amp;vtp=1"/>
          <p:cNvSpPr/>
          <p:nvPr/>
        </p:nvSpPr>
        <p:spPr>
          <a:xfrm>
            <a:off x="1766951" y="124290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4" name="QB_6_AS.27_1#3f4b8dfb0?vja=1&amp;pid=463b80b7f&amp;color=0,0,0&amp;vtp=1"/>
          <p:cNvSpPr/>
          <p:nvPr/>
        </p:nvSpPr>
        <p:spPr>
          <a:xfrm>
            <a:off x="722376" y="1709370"/>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关于为什么人类哭的时候会流泪这一问题，科学家已经提出了很多理论，其中没有一个得到证实。此处为“代词+of+关系代词”引导的非限制性定语从句，先行词为theories，关系词在从句中作of的宾语。故填which。</a:t>
            </a:r>
            <a:endParaRPr lang="en-US" altLang="zh-CN" sz="2200" dirty="0"/>
          </a:p>
        </p:txBody>
      </p:sp>
      <p:sp>
        <p:nvSpPr>
          <p:cNvPr id="5" name="QB_6_BD.28_1#ed04ed952?vja=1&amp;pid=463b80b7f&amp;color=0,0,0&amp;vtp=1"/>
          <p:cNvSpPr/>
          <p:nvPr/>
        </p:nvSpPr>
        <p:spPr>
          <a:xfrm>
            <a:off x="722376" y="289758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endParaRPr lang="en-US" altLang="zh-CN" sz="2000" dirty="0"/>
          </a:p>
        </p:txBody>
      </p:sp>
      <p:sp>
        <p:nvSpPr>
          <p:cNvPr id="6" name="QB_6_AN.29_1#ed04ed952.blank?vja=1&amp;pid=463b80b7f&amp;color=0,0,0&amp;vpa=10&amp;vtp=1"/>
          <p:cNvSpPr/>
          <p:nvPr/>
        </p:nvSpPr>
        <p:spPr>
          <a:xfrm>
            <a:off x="7350697" y="2859482"/>
            <a:ext cx="608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7" name="QB_6_AS.30_1#ed04ed952?vja=1&amp;pid=463b80b7f&amp;color=0,0,0&amp;vtp=1"/>
          <p:cNvSpPr/>
          <p:nvPr/>
        </p:nvSpPr>
        <p:spPr>
          <a:xfrm>
            <a:off x="722376" y="3322270"/>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句意为：我们将把公园野餐推迟到下个星期，那时天气可能会更好。设空处引导非限制性定语从句，先行词是next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week，关系词在从句中作时间状语。故填when。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1_1#a5c63c664.choices?vja=1&amp;pid=5ae404b57&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B.decorate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C.fill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.furnish</a:t>
            </a:r>
            <a:endParaRPr lang="en-US" altLang="zh-CN" sz="2000" dirty="0"/>
          </a:p>
        </p:txBody>
      </p:sp>
      <p:sp>
        <p:nvSpPr>
          <p:cNvPr id="3" name="QC_7_AN.372_1#a5c63c664.bracket?vja=1&amp;pid=5ae404b57&amp;color=0,0,0&amp;vpa=172&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73_1#a5c63c664?vja=1&amp;pid=5ae404b57&amp;color=0,0,0&amp;vtp=1"/>
          <p:cNvSpPr/>
          <p:nvPr/>
        </p:nvSpPr>
        <p:spPr>
          <a:xfrm>
            <a:off x="722376" y="13158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jewellery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pottery”可知，作者的母亲用绘画、珠宝和陶器来装饰家里。decorate意为“装饰”，故选B项。furnish意为“在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处布置家具”。</a:t>
            </a:r>
            <a:endParaRPr lang="en-US" altLang="zh-CN" sz="2200" dirty="0"/>
          </a:p>
        </p:txBody>
      </p:sp>
      <p:sp>
        <p:nvSpPr>
          <p:cNvPr id="5" name="QC_7_BD.374_1#ed8980922.choices?vja=1&amp;pid=5ae404b57&amp;color=0,0,0&amp;vtp=1"/>
          <p:cNvSpPr/>
          <p:nvPr/>
        </p:nvSpPr>
        <p:spPr>
          <a:xfrm>
            <a:off x="722376" y="2110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.complicated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B.stylish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C.outdated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endParaRPr lang="en-US" altLang="zh-CN" sz="2000" dirty="0"/>
          </a:p>
        </p:txBody>
      </p:sp>
      <p:sp>
        <p:nvSpPr>
          <p:cNvPr id="6" name="QC_7_AN.375_1#ed8980922.bracket?vja=1&amp;pid=5ae404b57&amp;color=0,0,0&amp;vpa=173&amp;vtp=1"/>
          <p:cNvSpPr/>
          <p:nvPr/>
        </p:nvSpPr>
        <p:spPr>
          <a:xfrm>
            <a:off x="1303401" y="21103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76_1#ed8980922?vja=1&amp;pid=5ae404b57&amp;color=0,0,0&amp;vtp=1"/>
          <p:cNvSpPr/>
          <p:nvPr/>
        </p:nvSpPr>
        <p:spPr>
          <a:xfrm>
            <a:off x="722376" y="2535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根据前文lasting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centuries和空后内容可知，那些延续了几个世纪的设计图案蕴含着岁月沉淀的智慧，此处强调其历史的厚重。ancient意为“古老的”，故选D项。stylish意为“时髦的”；outdated意为“过时的”。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7_1#f3332522c.choices?vja=1&amp;pid=5ae404b57&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B.hesitated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C.managed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.attempted</a:t>
            </a:r>
            <a:endParaRPr lang="en-US" altLang="zh-CN" sz="2000" dirty="0"/>
          </a:p>
        </p:txBody>
      </p:sp>
      <p:sp>
        <p:nvSpPr>
          <p:cNvPr id="3" name="QC_7_AN.378_1#f3332522c.bracket?vja=1&amp;pid=5ae404b57&amp;color=0,0,0&amp;mp=1&amp;vpa=174&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79_1#f3332522c?vja=1&amp;pid=5ae404b57&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need.”可知，作者觉得拥有了所需要的一切，所以是成功地组建了自己的家庭，开创了事业，并奠定了生活根基。manage意为“设法完成”，故选C项。</a:t>
            </a:r>
            <a:endParaRPr lang="en-US" altLang="zh-CN" sz="2200" dirty="0"/>
          </a:p>
        </p:txBody>
      </p:sp>
      <p:sp>
        <p:nvSpPr>
          <p:cNvPr id="5" name="QC_7_BD.380_1#25ae3e57d.choices?vja=1&amp;pid=5ae404b57&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a:t>
            </a:r>
            <a:endParaRPr lang="en-US" altLang="zh-CN" sz="2000" dirty="0"/>
          </a:p>
        </p:txBody>
      </p:sp>
      <p:sp>
        <p:nvSpPr>
          <p:cNvPr id="6" name="QC_7_AN.381_1#25ae3e57d.bracket?vja=1&amp;pid=5ae404b57&amp;color=0,0,0&amp;vpa=175&amp;vtp=1"/>
          <p:cNvSpPr/>
          <p:nvPr/>
        </p:nvSpPr>
        <p:spPr>
          <a:xfrm>
            <a:off x="1303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82_1#25ae3e57d?vja=1&amp;pid=5ae404b57&amp;color=0,0,0&amp;vtp=1"/>
          <p:cNvSpPr/>
          <p:nvPr/>
        </p:nvSpPr>
        <p:spPr>
          <a:xfrm>
            <a:off x="722376" y="2928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home并结合选项可知，回到家应是感到自在。at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ease意为“舒适，自由自在”，故选A项。under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pressure意为“在压力下”；in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control意为“在掌控之中”；in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pain意为“处于痛苦中”。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f5132cd68.fixed?vja=1&amp;pid=fb8ccd065&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4#f5132cd68.fixed?vja=1&amp;pid=fb8ccd065&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Ⅲ</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Extended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Project</a:t>
            </a:r>
            <a:endParaRPr lang="en-US" altLang="zh-CN" sz="4400" dirty="0"/>
          </a:p>
        </p:txBody>
      </p:sp>
      <p:pic>
        <p:nvPicPr>
          <p:cNvPr id="4" name="C_4#f5132cd68.fixed?vja=1&amp;pid=fb8ccd065&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f5132cd68.fixed?vja=1&amp;pid=fb8ccd065&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cc1fdc75b?vja=1&amp;pid=a2a65f5a7&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1.We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drove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along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 </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（mud）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lane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reach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farmhouse.</a:t>
            </a:r>
            <a:endParaRPr lang="en-US" altLang="zh-CN" sz="2000" dirty="0"/>
          </a:p>
        </p:txBody>
      </p:sp>
      <p:sp>
        <p:nvSpPr>
          <p:cNvPr id="4" name="QB_6_AN.384_1#cc1fdc75b.blank?vja=1&amp;pid=a2a65f5a7&amp;color=0,0,0&amp;vpa=176&amp;vtp=1"/>
          <p:cNvSpPr/>
          <p:nvPr/>
        </p:nvSpPr>
        <p:spPr>
          <a:xfrm>
            <a:off x="2991231" y="1226312"/>
            <a:ext cx="762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muddy</a:t>
            </a:r>
            <a:endParaRPr lang="en-US" altLang="zh-CN" sz="2000" dirty="0"/>
          </a:p>
        </p:txBody>
      </p:sp>
      <p:sp>
        <p:nvSpPr>
          <p:cNvPr id="5" name="QB_6_AS.385_1#8dd325890?vja=1&amp;pid=a2a65f5a7&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句意为：我们沿着一条泥泞的小路驾车到达农舍。设空处应填形容词，作定语，修饰名词lane，意为“泥泞的”，故填muddy。</a:t>
            </a:r>
            <a:endParaRPr lang="en-US" altLang="zh-CN" sz="2200" dirty="0"/>
          </a:p>
        </p:txBody>
      </p:sp>
      <p:sp>
        <p:nvSpPr>
          <p:cNvPr id="6" name="QB_6_BD.386_1#461e1951d?vja=1&amp;pid=a2a65f5a7&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（intent）.</a:t>
            </a:r>
            <a:endParaRPr lang="en-US" altLang="zh-CN" sz="2000" dirty="0"/>
          </a:p>
        </p:txBody>
      </p:sp>
      <p:sp>
        <p:nvSpPr>
          <p:cNvPr id="7" name="QB_6_AN.387_1#461e1951d.blank?vja=1&amp;pid=a2a65f5a7&amp;color=0,0,0&amp;vpa=177&amp;vtp=1"/>
          <p:cNvSpPr/>
          <p:nvPr/>
        </p:nvSpPr>
        <p:spPr>
          <a:xfrm>
            <a:off x="6946964" y="2453259"/>
            <a:ext cx="830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intently</a:t>
            </a:r>
            <a:endParaRPr lang="en-US" altLang="zh-CN" sz="2000" dirty="0"/>
          </a:p>
        </p:txBody>
      </p:sp>
      <p:sp>
        <p:nvSpPr>
          <p:cNvPr id="8" name="QB_6_AS.388_1#461e1951d?vja=1&amp;pid=a2a65f5a7&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句意为：孩子们正一字不漏地专心听故事。设空处应填副词，作状语，修饰动词following，意为“专注地”，故填intently。</a:t>
            </a:r>
            <a:endParaRPr lang="en-US" altLang="zh-CN" sz="2200" dirty="0"/>
          </a:p>
        </p:txBody>
      </p:sp>
      <p:sp>
        <p:nvSpPr>
          <p:cNvPr id="9" name="QB_6_BD.389_1#50fc15ced?vja=1&amp;pid=a2a65f5a7&amp;color=0,0,0&amp;vtp=1"/>
          <p:cNvSpPr/>
          <p:nvPr/>
        </p:nvSpPr>
        <p:spPr>
          <a:xfrm>
            <a:off x="722376" y="3735959"/>
            <a:ext cx="10915269"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butterfly’s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fragile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endParaRPr lang="en-US" altLang="zh-CN" sz="2000" dirty="0"/>
          </a:p>
        </p:txBody>
      </p:sp>
      <p:sp>
        <p:nvSpPr>
          <p:cNvPr id="10" name="QB_6_AN.390_1#50fc15ced.blank?vja=1&amp;pid=a2a65f5a7&amp;color=0,0,0&amp;vpa=178&amp;vtp=1"/>
          <p:cNvSpPr/>
          <p:nvPr/>
        </p:nvSpPr>
        <p:spPr>
          <a:xfrm>
            <a:off x="5300980" y="3685159"/>
            <a:ext cx="901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delicacy</a:t>
            </a:r>
            <a:endParaRPr lang="en-US" altLang="zh-CN" sz="2000" dirty="0"/>
          </a:p>
        </p:txBody>
      </p:sp>
      <p:sp>
        <p:nvSpPr>
          <p:cNvPr id="11" name="QB_6_AS.391_1#50fc15ced?vja=1&amp;pid=a2a65f5a7&amp;color=0,0,0&amp;vtp=1"/>
          <p:cNvSpPr/>
          <p:nvPr/>
        </p:nvSpPr>
        <p:spPr>
          <a:xfrm>
            <a:off x="722376" y="4160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句意为：她小心翼翼地触碰这只蝴蝶的翅膀，害怕伤到它脆弱的身体。with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delicacy为固定短语，意为“小心翼翼地”。故填delicacy。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92_1#6d816591f?vja=1&amp;pid=a2a65f5a7&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transmitted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endParaRPr lang="en-US" altLang="zh-CN" sz="2000" dirty="0"/>
          </a:p>
        </p:txBody>
      </p:sp>
      <p:sp>
        <p:nvSpPr>
          <p:cNvPr id="3" name="QB_6_AN.393_1#6d816591f.blank?vja=1&amp;pid=a2a65f5a7&amp;color=0,0,0&amp;vpa=179&amp;vtp=1"/>
          <p:cNvSpPr/>
          <p:nvPr/>
        </p:nvSpPr>
        <p:spPr>
          <a:xfrm>
            <a:off x="2410778" y="845313"/>
            <a:ext cx="1014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departure</a:t>
            </a:r>
            <a:endParaRPr lang="en-US" altLang="zh-CN" sz="2000" dirty="0"/>
          </a:p>
        </p:txBody>
      </p:sp>
      <p:sp>
        <p:nvSpPr>
          <p:cNvPr id="4" name="QB_6_AS.394_1#6d816591f?vja=1&amp;pid=a2a65f5a7&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句意为：出发前，航天员将一些实验数据传回地面控制中心，并在空间站内安排了材料。设空处作Before的宾语，结合空前的形容词性物主代词their可知，设空处应用名词。故填departure。</a:t>
            </a:r>
            <a:endParaRPr lang="en-US" altLang="zh-CN" sz="2200" dirty="0"/>
          </a:p>
        </p:txBody>
      </p:sp>
      <p:sp>
        <p:nvSpPr>
          <p:cNvPr id="5" name="QB_6_BD.395_1#72dd904c9?vja=1&amp;pid=a2a65f5a7&amp;color=0,0,0&amp;vtp=1"/>
          <p:cNvSpPr/>
          <p:nvPr/>
        </p:nvSpPr>
        <p:spPr>
          <a:xfrm>
            <a:off x="722376" y="250634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5.Millions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harvests.</a:t>
            </a:r>
            <a:endParaRPr lang="en-US" altLang="zh-CN" sz="2000" dirty="0"/>
          </a:p>
        </p:txBody>
      </p:sp>
      <p:sp>
        <p:nvSpPr>
          <p:cNvPr id="6" name="QB_6_AN.396_1#72dd904c9.blank?vja=1&amp;pid=a2a65f5a7&amp;color=0,0,0&amp;vpa=180&amp;vtp=1"/>
          <p:cNvSpPr/>
          <p:nvPr/>
        </p:nvSpPr>
        <p:spPr>
          <a:xfrm>
            <a:off x="5373942" y="2468245"/>
            <a:ext cx="1055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starvation</a:t>
            </a:r>
            <a:endParaRPr lang="en-US" altLang="zh-CN" sz="2000" dirty="0"/>
          </a:p>
        </p:txBody>
      </p:sp>
      <p:sp>
        <p:nvSpPr>
          <p:cNvPr id="7" name="QB_6_AS.397_1#72dd904c9?vja=1&amp;pid=a2a65f5a7&amp;color=0,0,0&amp;vtp=1"/>
          <p:cNvSpPr/>
          <p:nvPr/>
        </p:nvSpPr>
        <p:spPr>
          <a:xfrm>
            <a:off x="722376" y="33191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句意为：数百万人因干旱和歉收而受到饥饿的威胁。介词with后应用名词作宾语，意为“饥饿”，为不可数名词，故填starvation。</a:t>
            </a:r>
            <a:endParaRPr lang="en-US" altLang="zh-CN" sz="2200" dirty="0"/>
          </a:p>
        </p:txBody>
      </p:sp>
      <p:sp>
        <p:nvSpPr>
          <p:cNvPr id="8" name="QB_6_BD.398_1#e0667fd2f?vja=1&amp;pid=a2a65f5a7&amp;color=0,0,0&amp;vtp=1"/>
          <p:cNvSpPr/>
          <p:nvPr/>
        </p:nvSpPr>
        <p:spPr>
          <a:xfrm>
            <a:off x="722376" y="411924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stolen.</a:t>
            </a:r>
            <a:endParaRPr lang="en-US" altLang="zh-CN" sz="2000" dirty="0"/>
          </a:p>
        </p:txBody>
      </p:sp>
      <p:sp>
        <p:nvSpPr>
          <p:cNvPr id="9" name="QB_6_AN.399_1#e0667fd2f.blank?vja=1&amp;pid=a2a65f5a7&amp;color=0,0,0&amp;vpa=181&amp;vtp=1"/>
          <p:cNvSpPr/>
          <p:nvPr/>
        </p:nvSpPr>
        <p:spPr>
          <a:xfrm>
            <a:off x="5548821" y="4068445"/>
            <a:ext cx="1239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possessions</a:t>
            </a:r>
            <a:endParaRPr lang="en-US" altLang="zh-CN" sz="2000" dirty="0"/>
          </a:p>
        </p:txBody>
      </p:sp>
      <p:sp>
        <p:nvSpPr>
          <p:cNvPr id="10" name="QB_6_AS.400_1#e0667fd2f?vja=1&amp;pid=a2a65f5a7&amp;color=0,0,0&amp;vtp=1"/>
          <p:cNvSpPr/>
          <p:nvPr/>
        </p:nvSpPr>
        <p:spPr>
          <a:xfrm>
            <a:off x="722376" y="4919345"/>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句意为：他们试图在自己的财产上做标记，以防止被盗。此处作介词on的宾语，应用名词possession，在此处意为“所有物”，为可数名词，由them可知，应用名词复数形式。故填possessions。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1_1#dcec055a5?vja=1&amp;pid=a2a65f5a7&amp;color=0,0,0&amp;vtp=1&amp;bt=1"/>
          <p:cNvSpPr/>
          <p:nvPr/>
        </p:nvSpPr>
        <p:spPr>
          <a:xfrm>
            <a:off x="722376" y="843090"/>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fantastic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amusement.</a:t>
            </a:r>
            <a:endParaRPr lang="en-US" altLang="zh-CN" sz="2000" dirty="0"/>
          </a:p>
        </p:txBody>
      </p:sp>
      <p:sp>
        <p:nvSpPr>
          <p:cNvPr id="3" name="QB_6_AN.402_1#dcec055a5.blank?vja=1&amp;pid=a2a65f5a7&amp;color=0,0,0&amp;vpa=182&amp;vtp=1"/>
          <p:cNvSpPr/>
          <p:nvPr/>
        </p:nvSpPr>
        <p:spPr>
          <a:xfrm>
            <a:off x="6034151" y="804990"/>
            <a:ext cx="774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with/in</a:t>
            </a:r>
            <a:endParaRPr lang="en-US" altLang="zh-CN" sz="2000" dirty="0"/>
          </a:p>
        </p:txBody>
      </p:sp>
      <p:sp>
        <p:nvSpPr>
          <p:cNvPr id="4" name="QB_6_AS.403_1#dcec055a5?vja=1&amp;pid=a2a65f5a7&amp;color=0,0,0&amp;vtp=1"/>
          <p:cNvSpPr/>
          <p:nvPr/>
        </p:nvSpPr>
        <p:spPr>
          <a:xfrm>
            <a:off x="722376" y="1262824"/>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句意为：他停了下来，兴致盎然地欣赏着迷人的景色。with/in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amusement为固定搭配，意为“有兴致地；愉悦地”。</a:t>
            </a:r>
            <a:endParaRPr lang="en-US" altLang="zh-CN" sz="2200" dirty="0"/>
          </a:p>
        </p:txBody>
      </p:sp>
      <p:sp>
        <p:nvSpPr>
          <p:cNvPr id="5" name="QB_6_BD.404_1#82ce5697b?vja=1&amp;pid=a2a65f5a7&amp;color=0,0,0&amp;vtp=1"/>
          <p:cNvSpPr/>
          <p:nvPr/>
        </p:nvSpPr>
        <p:spPr>
          <a:xfrm>
            <a:off x="722376" y="2070036"/>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endParaRPr lang="en-US" altLang="zh-CN" sz="2000" dirty="0"/>
          </a:p>
        </p:txBody>
      </p:sp>
      <p:sp>
        <p:nvSpPr>
          <p:cNvPr id="6" name="QB_6_AN.405_1#82ce5697b.blank?vja=1&amp;pid=a2a65f5a7&amp;color=0,0,0&amp;vpa=183&amp;vtp=1"/>
          <p:cNvSpPr/>
          <p:nvPr/>
        </p:nvSpPr>
        <p:spPr>
          <a:xfrm>
            <a:off x="5626354" y="2031936"/>
            <a:ext cx="622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down</a:t>
            </a:r>
            <a:endParaRPr lang="en-US" altLang="zh-CN" sz="2000" dirty="0"/>
          </a:p>
        </p:txBody>
      </p:sp>
      <p:sp>
        <p:nvSpPr>
          <p:cNvPr id="7" name="QB_6_AS.406_1#82ce5697b?vja=1&amp;pid=a2a65f5a7&amp;color=0,0,0&amp;vtp=1"/>
          <p:cNvSpPr/>
          <p:nvPr/>
        </p:nvSpPr>
        <p:spPr>
          <a:xfrm>
            <a:off x="722376" y="2494724"/>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句意为：她摘掉了帽子，让阳光强烈照射在她身上。beat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sb为固定短语，意为“（阳光）强烈照射在某人身上”。</a:t>
            </a:r>
            <a:endParaRPr lang="en-US" altLang="zh-CN" sz="2200" dirty="0"/>
          </a:p>
        </p:txBody>
      </p:sp>
      <p:sp>
        <p:nvSpPr>
          <p:cNvPr id="8" name="QB_6_BD.407_1#4f1d53887?vja=1&amp;pid=a2a65f5a7&amp;color=0,0,0&amp;vtp=1"/>
          <p:cNvSpPr/>
          <p:nvPr/>
        </p:nvSpPr>
        <p:spPr>
          <a:xfrm>
            <a:off x="722376" y="3304222"/>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9" name="QB_6_AN.408_1#4f1d53887.blank?vja=1&amp;pid=a2a65f5a7&amp;color=0,0,0&amp;vpa=184&amp;vtp=1"/>
          <p:cNvSpPr/>
          <p:nvPr/>
        </p:nvSpPr>
        <p:spPr>
          <a:xfrm>
            <a:off x="10785539" y="3253422"/>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by/in</a:t>
            </a:r>
            <a:endParaRPr lang="en-US" altLang="zh-CN" sz="2000" dirty="0"/>
          </a:p>
        </p:txBody>
      </p:sp>
      <p:sp>
        <p:nvSpPr>
          <p:cNvPr id="10" name="QB_6_AS.409_1#4f1d53887?vja=1&amp;pid=a2a65f5a7&amp;color=0,0,0&amp;vtp=1"/>
          <p:cNvSpPr/>
          <p:nvPr/>
        </p:nvSpPr>
        <p:spPr>
          <a:xfrm>
            <a:off x="722376" y="4107624"/>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句意为：在一些国家，进行眼神交流是表示感兴趣的一种方式。相比之下，在其他国家，这并不总是被认可的。by/in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contrast为固定搭配，意为“相比之下”。</a:t>
            </a:r>
            <a:endParaRPr lang="en-US" altLang="zh-CN" sz="2200" dirty="0"/>
          </a:p>
        </p:txBody>
      </p:sp>
      <p:sp>
        <p:nvSpPr>
          <p:cNvPr id="11" name="QB_6_BD.410_1#436a226eb?vja=1&amp;pid=a2a65f5a7&amp;color=0,0,0&amp;vtp=1"/>
          <p:cNvSpPr/>
          <p:nvPr/>
        </p:nvSpPr>
        <p:spPr>
          <a:xfrm>
            <a:off x="722376" y="4874577"/>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gym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p:txBody>
      </p:sp>
      <p:sp>
        <p:nvSpPr>
          <p:cNvPr id="12" name="QB_6_AS.412_1#436a226eb?vja=1&amp;pid=a2a65f5a7&amp;color=0,0,0&amp;vtp=1"/>
          <p:cNvSpPr/>
          <p:nvPr/>
        </p:nvSpPr>
        <p:spPr>
          <a:xfrm>
            <a:off x="722376" y="5680822"/>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句意为：正是在去年建的健身房，我下班后定期去锻炼。此处为“it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is+被强调部分+who/that+其他部分”强调句句型，句中被强调的是地点状语in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gym。故填that。</a:t>
            </a:r>
            <a:endParaRPr lang="en-US" altLang="zh-CN" sz="2200" dirty="0"/>
          </a:p>
        </p:txBody>
      </p:sp>
      <p:sp>
        <p:nvSpPr>
          <p:cNvPr id="13" name="QB_6_AN.411_1#436a226eb.blank?vja=1&amp;pid=a2a65f5a7&amp;color=0,0,0&amp;vpa=185&amp;vtp=1"/>
          <p:cNvSpPr/>
          <p:nvPr/>
        </p:nvSpPr>
        <p:spPr>
          <a:xfrm>
            <a:off x="6640259" y="4836477"/>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bg/>
                                          </p:spTgt>
                                        </p:tgtEl>
                                        <p:attrNameLst>
                                          <p:attrName>style.visibility</p:attrName>
                                        </p:attrNameLst>
                                      </p:cBhvr>
                                      <p:to>
                                        <p:strVal val="visible"/>
                                      </p:to>
                                    </p:set>
                                    <p:animEffect transition="in" filter="fade">
                                      <p:cBhvr>
                                        <p:cTn id="55" dur="500"/>
                                        <p:tgtEl>
                                          <p:spTgt spid="1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xEl>
                                              <p:pRg st="0" end="0"/>
                                            </p:txEl>
                                          </p:spTgt>
                                        </p:tgtEl>
                                        <p:attrNameLst>
                                          <p:attrName>style.visibility</p:attrName>
                                        </p:attrNameLst>
                                      </p:cBhvr>
                                      <p:to>
                                        <p:strVal val="visible"/>
                                      </p:to>
                                    </p:set>
                                    <p:animEffect transition="in" filter="fade">
                                      <p:cBhvr>
                                        <p:cTn id="58" dur="500"/>
                                        <p:tgtEl>
                                          <p:spTgt spid="13">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1c6af47d?vja=1&amp;pid=7680eeab5&amp;color=0,0,0&amp;vtp=1&amp;bt=1"/>
          <p:cNvSpPr/>
          <p:nvPr/>
        </p:nvSpPr>
        <p:spPr>
          <a:xfrm>
            <a:off x="722376" y="896112"/>
            <a:ext cx="10753344" cy="2633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1.这对夫妻之间的矛盾归根结底是孩子的教育问题。（come）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conflict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between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couple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____________ ______ 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education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their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children.</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2.有如此多美丽的古建筑，其中有许多坐落在大山之上。（独立主格结构）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many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beautiful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old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buildings,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 _______ ____ ____ 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big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hills.</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3.他们下了决心，要减掉圣诞节假期期间增加的全部体重。（resolution）</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 ___ __________ ___ 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all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weight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gained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during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Christmas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holidays.</a:t>
            </a:r>
            <a:endParaRPr lang="en-US" altLang="zh-CN" sz="2000" dirty="0"/>
          </a:p>
        </p:txBody>
      </p:sp>
      <p:sp>
        <p:nvSpPr>
          <p:cNvPr id="4" name="QB_6_AN.414_1#e1c6af47d.blank?vja=1&amp;pid=7680eeab5&amp;color=0,0,0&amp;vpa=186&amp;vtp=1"/>
          <p:cNvSpPr/>
          <p:nvPr/>
        </p:nvSpPr>
        <p:spPr>
          <a:xfrm>
            <a:off x="4443476" y="1620012"/>
            <a:ext cx="1309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comes/came</a:t>
            </a:r>
            <a:endParaRPr lang="en-US" altLang="zh-CN" sz="2000" dirty="0"/>
          </a:p>
        </p:txBody>
      </p:sp>
      <p:sp>
        <p:nvSpPr>
          <p:cNvPr id="5" name="QB_6_AN.415_1#e1c6af47d.blank?vja=1&amp;pid=7680eeab5&amp;color=0,0,0&amp;vpa=187&amp;vtp=1"/>
          <p:cNvSpPr/>
          <p:nvPr/>
        </p:nvSpPr>
        <p:spPr>
          <a:xfrm>
            <a:off x="6056376" y="1620012"/>
            <a:ext cx="622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down</a:t>
            </a:r>
            <a:endParaRPr lang="en-US" altLang="zh-CN" sz="2000" dirty="0"/>
          </a:p>
        </p:txBody>
      </p:sp>
      <p:sp>
        <p:nvSpPr>
          <p:cNvPr id="6" name="QB_6_AN.416_1#e1c6af47d.blank?vja=1&amp;pid=7680eeab5&amp;color=0,0,0&amp;vpa=188&amp;vtp=1"/>
          <p:cNvSpPr/>
          <p:nvPr/>
        </p:nvSpPr>
        <p:spPr>
          <a:xfrm>
            <a:off x="6945376" y="1620012"/>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8" name="QB_6_AN.418_1#e1c6af47d.blank?vja=1&amp;pid=7680eeab5&amp;color=0,0,0&amp;vpa=189&amp;vtp=1"/>
          <p:cNvSpPr/>
          <p:nvPr/>
        </p:nvSpPr>
        <p:spPr>
          <a:xfrm>
            <a:off x="5580126" y="2369312"/>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many</a:t>
            </a:r>
            <a:endParaRPr lang="en-US" altLang="zh-CN" sz="2000" dirty="0"/>
          </a:p>
        </p:txBody>
      </p:sp>
      <p:sp>
        <p:nvSpPr>
          <p:cNvPr id="9" name="QB_6_AN.419_1#e1c6af47d.blank?vja=1&amp;pid=7680eeab5&amp;color=0,0,0&amp;vpa=190&amp;vtp=1"/>
          <p:cNvSpPr/>
          <p:nvPr/>
        </p:nvSpPr>
        <p:spPr>
          <a:xfrm>
            <a:off x="6494526" y="2369312"/>
            <a:ext cx="688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sitting</a:t>
            </a:r>
            <a:endParaRPr lang="en-US" altLang="zh-CN" sz="2000" dirty="0"/>
          </a:p>
        </p:txBody>
      </p:sp>
      <p:sp>
        <p:nvSpPr>
          <p:cNvPr id="10" name="QB_6_AN.420_1#e1c6af47d.blank?vja=1&amp;pid=7680eeab5&amp;color=0,0,0&amp;vpa=191&amp;vtp=1"/>
          <p:cNvSpPr/>
          <p:nvPr/>
        </p:nvSpPr>
        <p:spPr>
          <a:xfrm>
            <a:off x="7510526" y="2382012"/>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11" name="QB_6_AN.421_1#e1c6af47d.blank?vja=1&amp;pid=7680eeab5&amp;color=0,0,0&amp;vpa=192&amp;vtp=1"/>
          <p:cNvSpPr/>
          <p:nvPr/>
        </p:nvSpPr>
        <p:spPr>
          <a:xfrm>
            <a:off x="8120126" y="2369312"/>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top</a:t>
            </a:r>
            <a:endParaRPr lang="en-US" altLang="zh-CN" sz="2000" dirty="0"/>
          </a:p>
        </p:txBody>
      </p:sp>
      <p:sp>
        <p:nvSpPr>
          <p:cNvPr id="12" name="QB_6_AN.422_1#e1c6af47d.blank?vja=1&amp;pid=7680eeab5&amp;color=0,0,0&amp;vpa=193&amp;vtp=1"/>
          <p:cNvSpPr/>
          <p:nvPr/>
        </p:nvSpPr>
        <p:spPr>
          <a:xfrm>
            <a:off x="8742426" y="2382012"/>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4" name="QB_6_AN.424_1#e1c6af47d.blank?vja=1&amp;pid=7680eeab5&amp;color=0,0,0&amp;vpa=194&amp;vtp=1"/>
          <p:cNvSpPr/>
          <p:nvPr/>
        </p:nvSpPr>
        <p:spPr>
          <a:xfrm>
            <a:off x="1431989" y="3144012"/>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made</a:t>
            </a:r>
            <a:endParaRPr lang="en-US" altLang="zh-CN" sz="2000" dirty="0"/>
          </a:p>
        </p:txBody>
      </p:sp>
      <p:sp>
        <p:nvSpPr>
          <p:cNvPr id="15" name="QB_6_AN.425_1#e1c6af47d.blank?vja=1&amp;pid=7680eeab5&amp;color=0,0,0&amp;vpa=195&amp;vtp=1"/>
          <p:cNvSpPr/>
          <p:nvPr/>
        </p:nvSpPr>
        <p:spPr>
          <a:xfrm>
            <a:off x="2346389" y="3144012"/>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6" name="QB_6_AN.426_1#e1c6af47d.blank?vja=1&amp;pid=7680eeab5&amp;color=0,0,0&amp;vpa=196&amp;vtp=1"/>
          <p:cNvSpPr/>
          <p:nvPr/>
        </p:nvSpPr>
        <p:spPr>
          <a:xfrm>
            <a:off x="2841689" y="3144012"/>
            <a:ext cx="1069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resolution</a:t>
            </a:r>
            <a:endParaRPr lang="en-US" altLang="zh-CN" sz="2000" dirty="0"/>
          </a:p>
        </p:txBody>
      </p:sp>
      <p:sp>
        <p:nvSpPr>
          <p:cNvPr id="17" name="QB_6_AN.427_1#e1c6af47d.blank?vja=1&amp;pid=7680eeab5&amp;color=0,0,0&amp;vpa=197&amp;vtp=1"/>
          <p:cNvSpPr/>
          <p:nvPr/>
        </p:nvSpPr>
        <p:spPr>
          <a:xfrm>
            <a:off x="4213289" y="3144012"/>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8" name="QB_6_AN.428_1#e1c6af47d.blank?vja=1&amp;pid=7680eeab5&amp;color=0,0,0&amp;vpa=198&amp;vtp=1"/>
          <p:cNvSpPr/>
          <p:nvPr/>
        </p:nvSpPr>
        <p:spPr>
          <a:xfrm>
            <a:off x="4733989" y="3144012"/>
            <a:ext cx="465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lose</a:t>
            </a:r>
            <a:endParaRPr lang="en-US" altLang="zh-CN" sz="2000" dirty="0"/>
          </a:p>
        </p:txBody>
      </p:sp>
      <p:sp>
        <p:nvSpPr>
          <p:cNvPr id="19" name="QB_6_BD.429_1#5da57150b?vja=1&amp;pid=7680eeab5&amp;color=0,0,0&amp;vtp=1"/>
          <p:cNvSpPr/>
          <p:nvPr/>
        </p:nvSpPr>
        <p:spPr>
          <a:xfrm>
            <a:off x="722376" y="3563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4.专家表明，要不了多久，这项新技术就会广泛投入使用，以保护博物馆中展出的文物。（before）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antiques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endParaRPr lang="en-US" altLang="zh-CN" sz="2000" dirty="0"/>
          </a:p>
        </p:txBody>
      </p:sp>
      <p:sp>
        <p:nvSpPr>
          <p:cNvPr id="20" name="QB_6_AN.430_1#5da57150b.blank?vja=1&amp;pid=7680eeab5&amp;color=0,0,0&amp;vpa=199&amp;vtp=1"/>
          <p:cNvSpPr/>
          <p:nvPr/>
        </p:nvSpPr>
        <p:spPr>
          <a:xfrm>
            <a:off x="3126931" y="3906647"/>
            <a:ext cx="196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21" name="QB_6_AN.431_1#5da57150b.blank?vja=1&amp;pid=7680eeab5&amp;color=0,0,0&amp;vpa=200&amp;vtp=1"/>
          <p:cNvSpPr/>
          <p:nvPr/>
        </p:nvSpPr>
        <p:spPr>
          <a:xfrm>
            <a:off x="3608832" y="3906647"/>
            <a:ext cx="644716"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won’t</a:t>
            </a:r>
            <a:endParaRPr lang="en-US" altLang="zh-CN" sz="2000" dirty="0"/>
          </a:p>
        </p:txBody>
      </p:sp>
      <p:sp>
        <p:nvSpPr>
          <p:cNvPr id="22" name="QB_6_AN.432_1#5da57150b.blank?vja=1&amp;pid=7680eeab5&amp;color=0,0,0&amp;vpa=201&amp;vtp=1"/>
          <p:cNvSpPr/>
          <p:nvPr/>
        </p:nvSpPr>
        <p:spPr>
          <a:xfrm>
            <a:off x="4560634" y="3906647"/>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000" dirty="0"/>
          </a:p>
        </p:txBody>
      </p:sp>
      <p:sp>
        <p:nvSpPr>
          <p:cNvPr id="23" name="QB_6_AN.433_1#5da57150b.blank?vja=1&amp;pid=7680eeab5&amp;color=0,0,0&amp;vpa=202&amp;vtp=1"/>
          <p:cNvSpPr/>
          <p:nvPr/>
        </p:nvSpPr>
        <p:spPr>
          <a:xfrm>
            <a:off x="5169472" y="3893947"/>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long</a:t>
            </a:r>
            <a:endParaRPr lang="en-US" altLang="zh-CN" sz="2000" dirty="0"/>
          </a:p>
        </p:txBody>
      </p:sp>
      <p:sp>
        <p:nvSpPr>
          <p:cNvPr id="24" name="QB_6_AN.434_1#5da57150b.blank?vja=1&amp;pid=7680eeab5&amp;color=0,0,0&amp;vpa=203&amp;vtp=1"/>
          <p:cNvSpPr/>
          <p:nvPr/>
        </p:nvSpPr>
        <p:spPr>
          <a:xfrm>
            <a:off x="5968810" y="3906647"/>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before</a:t>
            </a:r>
            <a:endParaRPr lang="en-US" altLang="zh-CN" sz="2000" dirty="0"/>
          </a:p>
        </p:txBody>
      </p:sp>
      <p:sp>
        <p:nvSpPr>
          <p:cNvPr id="25" name="QB_6_BD.435_1#4bf525792?vja=1&amp;pid=7680eeab5&amp;color=0,0,0&amp;vtp=1"/>
          <p:cNvSpPr/>
          <p:nvPr/>
        </p:nvSpPr>
        <p:spPr>
          <a:xfrm>
            <a:off x="722376" y="4706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5.我们都知道，接触真实的语言环境对我们的语言学习十分有益。</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endParaRPr lang="en-US" altLang="zh-CN" sz="2000" dirty="0"/>
          </a:p>
        </p:txBody>
      </p:sp>
      <p:sp>
        <p:nvSpPr>
          <p:cNvPr id="26" name="QB_6_AN.436_1#4bf525792.blank?vja=1&amp;pid=7680eeab5&amp;color=0,0,0&amp;vpa=204&amp;vtp=1"/>
          <p:cNvSpPr/>
          <p:nvPr/>
        </p:nvSpPr>
        <p:spPr>
          <a:xfrm>
            <a:off x="782701" y="5049647"/>
            <a:ext cx="339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27" name="QB_6_AN.437_1#4bf525792.blank?vja=1&amp;pid=7680eeab5&amp;color=0,0,0&amp;vpa=205&amp;vtp=1"/>
          <p:cNvSpPr/>
          <p:nvPr/>
        </p:nvSpPr>
        <p:spPr>
          <a:xfrm>
            <a:off x="1438339" y="5049647"/>
            <a:ext cx="354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endParaRPr lang="en-US" altLang="zh-CN" sz="2000" dirty="0"/>
          </a:p>
        </p:txBody>
      </p:sp>
      <p:sp>
        <p:nvSpPr>
          <p:cNvPr id="28" name="QB_6_AN.438_1#4bf525792.blank?vja=1&amp;pid=7680eeab5&amp;color=0,0,0&amp;vpa=206&amp;vtp=1"/>
          <p:cNvSpPr/>
          <p:nvPr/>
        </p:nvSpPr>
        <p:spPr>
          <a:xfrm>
            <a:off x="2106676" y="5049647"/>
            <a:ext cx="309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all</a:t>
            </a:r>
            <a:endParaRPr lang="en-US" altLang="zh-CN" sz="2000" dirty="0"/>
          </a:p>
        </p:txBody>
      </p:sp>
      <p:sp>
        <p:nvSpPr>
          <p:cNvPr id="29" name="QB_6_AN.439_1#4bf525792.blank?vja=1&amp;pid=7680eeab5&amp;color=0,0,0&amp;vpa=207&amp;vtp=1"/>
          <p:cNvSpPr/>
          <p:nvPr/>
        </p:nvSpPr>
        <p:spPr>
          <a:xfrm>
            <a:off x="2736914" y="5049647"/>
            <a:ext cx="622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8" grpId="0" animBg="1" build="p"/>
      <p:bldP spid="9" grpId="0" animBg="1" build="p"/>
      <p:bldP spid="10" grpId="0" animBg="1" build="p"/>
      <p:bldP spid="11" grpId="0" animBg="1" build="p"/>
      <p:bldP spid="12" grpId="0" animBg="1" build="p"/>
      <p:bldP spid="14" grpId="0" animBg="1" build="p"/>
      <p:bldP spid="15" grpId="0" animBg="1" build="p"/>
      <p:bldP spid="16" grpId="0" animBg="1" build="p"/>
      <p:bldP spid="17" grpId="0" animBg="1" build="p"/>
      <p:bldP spid="18" grpId="0" animBg="1" build="p"/>
      <p:bldP spid="20" grpId="0" animBg="1" build="p"/>
      <p:bldP spid="21" grpId="0" animBg="1" build="p"/>
      <p:bldP spid="22" grpId="0" animBg="1" build="p"/>
      <p:bldP spid="23" grpId="0" animBg="1" build="p"/>
      <p:bldP spid="24" grpId="0" animBg="1" build="p"/>
      <p:bldP spid="26" grpId="0" animBg="1" build="p"/>
      <p:bldP spid="27" grpId="0" animBg="1" build="p"/>
      <p:bldP spid="28" grpId="0" animBg="1" build="p"/>
      <p:bldP spid="29"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40_1#2b3516b35?vja=1&amp;pid=19f57e2bc&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[辽宁鞍山2024高二月考]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Ambatondrazaka,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Madagascar,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Zahamena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643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square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square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average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1,829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millimeters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October.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（海拔）</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1,560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Zahamena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（高地地貌）.The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40_1#2b3516b35?vja=1&amp;pid=19f57e2bc&amp;color=0,0,0&amp;vtp=1&amp;bt=1"/>
          <p:cNvSpPr/>
          <p:nvPr/>
        </p:nvSpPr>
        <p:spPr>
          <a:xfrm>
            <a:off x="722376" y="900000"/>
            <a:ext cx="10753344" cy="491725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separate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Zahamena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unifoliolatum.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Zahamena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reddish-orange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1927,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Zahamena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biodiversity,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Rainforests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Atsinanana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2007.</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Unluckily,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Zahamena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rainforest—this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accommodations.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discouraged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6_EX.441_1#2b3516b35?vja=1&amp;pid=19f57e2bc&amp;color=0,0,0&amp;vtp=1"/>
          <p:cNvSpPr/>
          <p:nvPr/>
        </p:nvSpPr>
        <p:spPr>
          <a:xfrm>
            <a:off x="722376" y="5835459"/>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本文是一篇说明文，主要介绍了扎哈梅纳国家公园。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42_1#492951b10?vja=1&amp;pid=2b3516b3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Zahamena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43_1#492951b10.bracket?vja=1&amp;pid=2b3516b35&amp;color=0,0,0&amp;vpa=208&amp;vtp=1"/>
          <p:cNvSpPr/>
          <p:nvPr/>
        </p:nvSpPr>
        <p:spPr>
          <a:xfrm>
            <a:off x="723906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42_2#492951b10.choices?vja=1&amp;pid=2b3516b35&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elevation.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villages.</a:t>
            </a:r>
            <a:endParaRPr lang="en-US" altLang="zh-CN" sz="2000" dirty="0"/>
          </a:p>
        </p:txBody>
      </p:sp>
      <p:sp>
        <p:nvSpPr>
          <p:cNvPr id="5" name="QC_7_AS.444_1#492951b10?vja=1&amp;pid=2b3516b35&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elevation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ranges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250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1,560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meters,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resulted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diversity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climates.”可知，扎哈梅纳国家公园的海拔高度差异很大。故选C项。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c2d94b075?vja=1&amp;pid=542d9b438&amp;color=0,0,0&amp;vtp=1&amp;bt=1"/>
          <p:cNvSpPr/>
          <p:nvPr/>
        </p:nvSpPr>
        <p:spPr>
          <a:xfrm>
            <a:off x="722376" y="896112"/>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1.该厂的工人打破常规，设计了一台新机器。（track）</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workers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shop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 ____ ____ _______ 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designed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new</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machine.</a:t>
            </a:r>
            <a:endParaRPr lang="en-US" altLang="zh-CN" sz="2000" dirty="0"/>
          </a:p>
        </p:txBody>
      </p:sp>
      <p:sp>
        <p:nvSpPr>
          <p:cNvPr id="4" name="QB_6_AN.32_1#c2d94b075.blank?vja=1&amp;pid=542d9b438&amp;color=0,0,0&amp;vpa=11&amp;vtp=1"/>
          <p:cNvSpPr/>
          <p:nvPr/>
        </p:nvSpPr>
        <p:spPr>
          <a:xfrm>
            <a:off x="3656076" y="1620012"/>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went</a:t>
            </a:r>
            <a:endParaRPr lang="en-US" altLang="zh-CN" sz="2000" dirty="0"/>
          </a:p>
        </p:txBody>
      </p:sp>
      <p:sp>
        <p:nvSpPr>
          <p:cNvPr id="5" name="QB_6_AN.33_1#c2d94b075.blank?vja=1&amp;pid=542d9b438&amp;color=0,0,0&amp;vpa=12&amp;vtp=1"/>
          <p:cNvSpPr/>
          <p:nvPr/>
        </p:nvSpPr>
        <p:spPr>
          <a:xfrm>
            <a:off x="4519676" y="1620012"/>
            <a:ext cx="34785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off</a:t>
            </a:r>
            <a:endParaRPr lang="en-US" altLang="zh-CN" sz="2000" dirty="0"/>
          </a:p>
        </p:txBody>
      </p:sp>
      <p:sp>
        <p:nvSpPr>
          <p:cNvPr id="6" name="QB_6_AN.34_1#c2d94b075.blank?vja=1&amp;pid=542d9b438&amp;color=0,0,0&amp;vpa=13&amp;vtp=1"/>
          <p:cNvSpPr/>
          <p:nvPr/>
        </p:nvSpPr>
        <p:spPr>
          <a:xfrm>
            <a:off x="5141976" y="1620012"/>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7" name="QB_6_AN.35_1#c2d94b075.blank?vja=1&amp;pid=542d9b438&amp;color=0,0,0&amp;vpa=14&amp;vtp=1"/>
          <p:cNvSpPr/>
          <p:nvPr/>
        </p:nvSpPr>
        <p:spPr>
          <a:xfrm>
            <a:off x="5789676" y="1620012"/>
            <a:ext cx="719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beaten</a:t>
            </a:r>
            <a:endParaRPr lang="en-US" altLang="zh-CN" sz="2000" dirty="0"/>
          </a:p>
        </p:txBody>
      </p:sp>
      <p:sp>
        <p:nvSpPr>
          <p:cNvPr id="8" name="QB_6_AN.36_1#c2d94b075.blank?vja=1&amp;pid=542d9b438&amp;color=0,0,0&amp;vpa=15&amp;vtp=1"/>
          <p:cNvSpPr/>
          <p:nvPr/>
        </p:nvSpPr>
        <p:spPr>
          <a:xfrm>
            <a:off x="6818376" y="1620012"/>
            <a:ext cx="563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track</a:t>
            </a:r>
            <a:endParaRPr lang="en-US" altLang="zh-CN" sz="2000" dirty="0"/>
          </a:p>
        </p:txBody>
      </p:sp>
      <p:sp>
        <p:nvSpPr>
          <p:cNvPr id="9" name="QB_6_BD.37_1#a0c8afa90?vja=1&amp;pid=542d9b438&amp;color=0,0,0&amp;vtp=1"/>
          <p:cNvSpPr/>
          <p:nvPr/>
        </p:nvSpPr>
        <p:spPr>
          <a:xfrm>
            <a:off x="722376" y="2039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2.他毕生致力于科学研究，因此取得巨大成功也就不足为奇了。（surprise）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endParaRPr lang="en-US" altLang="zh-CN" sz="2000" dirty="0"/>
          </a:p>
        </p:txBody>
      </p:sp>
      <p:sp>
        <p:nvSpPr>
          <p:cNvPr id="10" name="QB_6_AN.38_1#a0c8afa90.blank?vja=1&amp;pid=542d9b438&amp;color=0,0,0&amp;vpa=16&amp;vtp=1"/>
          <p:cNvSpPr/>
          <p:nvPr/>
        </p:nvSpPr>
        <p:spPr>
          <a:xfrm>
            <a:off x="6517577" y="2382647"/>
            <a:ext cx="196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1" name="QB_6_AN.39_1#a0c8afa90.blank?vja=1&amp;pid=542d9b438&amp;color=0,0,0&amp;vpa=17&amp;vtp=1"/>
          <p:cNvSpPr/>
          <p:nvPr/>
        </p:nvSpPr>
        <p:spPr>
          <a:xfrm>
            <a:off x="7070471" y="2382647"/>
            <a:ext cx="592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came</a:t>
            </a:r>
            <a:endParaRPr lang="en-US" altLang="zh-CN" sz="2000" dirty="0"/>
          </a:p>
        </p:txBody>
      </p:sp>
      <p:sp>
        <p:nvSpPr>
          <p:cNvPr id="12" name="QB_6_AN.40_1#a0c8afa90.blank?vja=1&amp;pid=542d9b438&amp;color=0,0,0&amp;vpa=18&amp;vtp=1"/>
          <p:cNvSpPr/>
          <p:nvPr/>
        </p:nvSpPr>
        <p:spPr>
          <a:xfrm>
            <a:off x="7991602" y="2382647"/>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13" name="QB_6_AN.41_1#a0c8afa90.blank?vja=1&amp;pid=542d9b438&amp;color=0,0,0&amp;vpa=19&amp;vtp=1"/>
          <p:cNvSpPr/>
          <p:nvPr/>
        </p:nvSpPr>
        <p:spPr>
          <a:xfrm>
            <a:off x="8595233" y="2382647"/>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a:t>
            </a:r>
            <a:endParaRPr lang="en-US" altLang="zh-CN" sz="2000" dirty="0"/>
          </a:p>
        </p:txBody>
      </p:sp>
      <p:sp>
        <p:nvSpPr>
          <p:cNvPr id="14" name="QB_6_AN.42_1#a0c8afa90.blank?vja=1&amp;pid=542d9b438&amp;color=0,0,0&amp;vpa=20&amp;vtp=1"/>
          <p:cNvSpPr/>
          <p:nvPr/>
        </p:nvSpPr>
        <p:spPr>
          <a:xfrm>
            <a:off x="9275064" y="2369947"/>
            <a:ext cx="858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surprise</a:t>
            </a:r>
            <a:endParaRPr lang="en-US" altLang="zh-CN" sz="2000" dirty="0"/>
          </a:p>
        </p:txBody>
      </p:sp>
      <p:sp>
        <p:nvSpPr>
          <p:cNvPr id="15" name="QB_6_AN.43_1#a0c8afa90.blank?vja=1&amp;pid=542d9b438&amp;color=0,0,0&amp;vpa=21&amp;vtp=1"/>
          <p:cNvSpPr/>
          <p:nvPr/>
        </p:nvSpPr>
        <p:spPr>
          <a:xfrm>
            <a:off x="10488295" y="2382647"/>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16" name="QB_6_BD.44_1#2a701c911?vja=1&amp;pid=542d9b438&amp;color=0,0,0&amp;vtp=1"/>
          <p:cNvSpPr/>
          <p:nvPr/>
        </p:nvSpPr>
        <p:spPr>
          <a:xfrm>
            <a:off x="722376" y="3182747"/>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3.我们修了一条公路，它从这个村子延伸到山脚下。（非谓语动词短语作后置定语）</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highway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a:t>
            </a:r>
            <a:endParaRPr lang="en-US" altLang="zh-CN" sz="2000" dirty="0"/>
          </a:p>
        </p:txBody>
      </p:sp>
      <p:sp>
        <p:nvSpPr>
          <p:cNvPr id="17" name="QB_6_AN.45_1#2a701c911.blank?vja=1&amp;pid=542d9b438&amp;color=0,0,0&amp;vpa=22&amp;vtp=1"/>
          <p:cNvSpPr/>
          <p:nvPr/>
        </p:nvSpPr>
        <p:spPr>
          <a:xfrm>
            <a:off x="3146171" y="3512947"/>
            <a:ext cx="1055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stretching</a:t>
            </a:r>
            <a:endParaRPr lang="en-US" altLang="zh-CN" sz="2000" dirty="0"/>
          </a:p>
        </p:txBody>
      </p:sp>
      <p:sp>
        <p:nvSpPr>
          <p:cNvPr id="18" name="QB_6_AN.46_1#2a701c911.blank?vja=1&amp;pid=542d9b438&amp;color=0,0,0&amp;vpa=23&amp;vtp=1"/>
          <p:cNvSpPr/>
          <p:nvPr/>
        </p:nvSpPr>
        <p:spPr>
          <a:xfrm>
            <a:off x="4543171" y="3525647"/>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19" name="QB_6_AN.47_1#2a701c911.blank?vja=1&amp;pid=542d9b438&amp;color=0,0,0&amp;vpa=24&amp;vtp=1"/>
          <p:cNvSpPr/>
          <p:nvPr/>
        </p:nvSpPr>
        <p:spPr>
          <a:xfrm>
            <a:off x="5432171" y="3525647"/>
            <a:ext cx="801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the/this</a:t>
            </a:r>
            <a:endParaRPr lang="en-US" altLang="zh-CN" sz="2000" dirty="0"/>
          </a:p>
        </p:txBody>
      </p:sp>
      <p:sp>
        <p:nvSpPr>
          <p:cNvPr id="20" name="QB_6_AN.48_1#2a701c911.blank?vja=1&amp;pid=542d9b438&amp;color=0,0,0&amp;vpa=25&amp;vtp=1"/>
          <p:cNvSpPr/>
          <p:nvPr/>
        </p:nvSpPr>
        <p:spPr>
          <a:xfrm>
            <a:off x="6537071" y="3512947"/>
            <a:ext cx="746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village</a:t>
            </a:r>
            <a:endParaRPr lang="en-US" altLang="zh-CN" sz="2000" dirty="0"/>
          </a:p>
        </p:txBody>
      </p:sp>
      <p:sp>
        <p:nvSpPr>
          <p:cNvPr id="21" name="QB_6_AN.49_1#2a701c911.blank?vja=1&amp;pid=542d9b438&amp;color=0,0,0&amp;vpa=26&amp;vtp=1"/>
          <p:cNvSpPr/>
          <p:nvPr/>
        </p:nvSpPr>
        <p:spPr>
          <a:xfrm>
            <a:off x="7553071" y="3525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2" name="QB_6_BD.50_1#f9368fe2f?vja=1&amp;pid=542d9b438&amp;color=0,0,0&amp;vtp=1"/>
          <p:cNvSpPr/>
          <p:nvPr/>
        </p:nvSpPr>
        <p:spPr>
          <a:xfrm>
            <a:off x="722376" y="3944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4.在前两个学期，她通过阅读更多书籍来拓宽知识面。（means）</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semesters,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23" name="QB_6_AN.51_1#f9368fe2f.blank?vja=1&amp;pid=542d9b438&amp;color=0,0,0&amp;vpa=27&amp;vtp=1"/>
          <p:cNvSpPr/>
          <p:nvPr/>
        </p:nvSpPr>
        <p:spPr>
          <a:xfrm>
            <a:off x="7313613" y="4274947"/>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endParaRPr lang="en-US" altLang="zh-CN" sz="2000" dirty="0"/>
          </a:p>
        </p:txBody>
      </p:sp>
      <p:sp>
        <p:nvSpPr>
          <p:cNvPr id="24" name="QB_6_AN.52_1#f9368fe2f.blank?vja=1&amp;pid=542d9b438&amp;color=0,0,0&amp;vpa=28&amp;vtp=1"/>
          <p:cNvSpPr/>
          <p:nvPr/>
        </p:nvSpPr>
        <p:spPr>
          <a:xfrm>
            <a:off x="7991094" y="4287647"/>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means</a:t>
            </a:r>
            <a:endParaRPr lang="en-US" altLang="zh-CN" sz="2000" dirty="0"/>
          </a:p>
        </p:txBody>
      </p:sp>
      <p:sp>
        <p:nvSpPr>
          <p:cNvPr id="25" name="QB_6_AN.53_1#f9368fe2f.blank?vja=1&amp;pid=542d9b438&amp;color=0,0,0&amp;vpa=29&amp;vtp=1"/>
          <p:cNvSpPr/>
          <p:nvPr/>
        </p:nvSpPr>
        <p:spPr>
          <a:xfrm>
            <a:off x="9011476" y="4287647"/>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26" name="QB_6_AN.54_1#f9368fe2f.blank?vja=1&amp;pid=542d9b438&amp;color=0,0,0&amp;vpa=30&amp;vtp=1"/>
          <p:cNvSpPr/>
          <p:nvPr/>
        </p:nvSpPr>
        <p:spPr>
          <a:xfrm>
            <a:off x="9600057" y="4274947"/>
            <a:ext cx="817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reading</a:t>
            </a:r>
            <a:endParaRPr lang="en-US" altLang="zh-CN" sz="2000" dirty="0"/>
          </a:p>
        </p:txBody>
      </p:sp>
      <p:sp>
        <p:nvSpPr>
          <p:cNvPr id="27" name="QB_6_AN.55_1#f9368fe2f.blank?vja=1&amp;pid=542d9b438&amp;color=0,0,0&amp;vpa=31&amp;vtp=1"/>
          <p:cNvSpPr/>
          <p:nvPr/>
        </p:nvSpPr>
        <p:spPr>
          <a:xfrm>
            <a:off x="10785539" y="4287647"/>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endParaRPr lang="en-US" altLang="zh-CN" sz="2000" dirty="0"/>
          </a:p>
        </p:txBody>
      </p:sp>
      <p:sp>
        <p:nvSpPr>
          <p:cNvPr id="28" name="QB_6_AN.56_1#f9368fe2f.blank?vja=1&amp;pid=542d9b438&amp;color=0,0,0&amp;vpa=32&amp;vtp=1"/>
          <p:cNvSpPr/>
          <p:nvPr/>
        </p:nvSpPr>
        <p:spPr>
          <a:xfrm>
            <a:off x="744601" y="4668647"/>
            <a:ext cx="663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books</a:t>
            </a:r>
            <a:endParaRPr lang="en-US" altLang="zh-CN" sz="2000" dirty="0"/>
          </a:p>
        </p:txBody>
      </p:sp>
      <p:sp>
        <p:nvSpPr>
          <p:cNvPr id="29" name="QB_6_BD.57_1#c76d6168a?vja=1&amp;pid=542d9b438&amp;color=0,0,0&amp;vtp=1"/>
          <p:cNvSpPr/>
          <p:nvPr/>
        </p:nvSpPr>
        <p:spPr>
          <a:xfrm>
            <a:off x="722376" y="5087747"/>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5.如果明天下雨，我们会取消野餐。（if引导的虚拟条件句的省略和倒装）</a:t>
            </a:r>
            <a:endParaRPr lang="en-US" altLang="zh-CN" sz="2000" dirty="0"/>
          </a:p>
          <a:p>
            <a:pPr algn="l">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cancel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picnic.</a:t>
            </a:r>
            <a:endParaRPr lang="en-US" altLang="zh-CN" sz="2000" dirty="0"/>
          </a:p>
        </p:txBody>
      </p:sp>
      <p:sp>
        <p:nvSpPr>
          <p:cNvPr id="30" name="QB_6_AN.58_1#c76d6168a.blank?vja=1&amp;pid=542d9b438&amp;color=0,0,0&amp;vpa=33&amp;vtp=1"/>
          <p:cNvSpPr/>
          <p:nvPr/>
        </p:nvSpPr>
        <p:spPr>
          <a:xfrm>
            <a:off x="757301" y="5430647"/>
            <a:ext cx="776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endParaRPr lang="en-US" altLang="zh-CN" sz="2000" dirty="0"/>
          </a:p>
        </p:txBody>
      </p:sp>
      <p:sp>
        <p:nvSpPr>
          <p:cNvPr id="31" name="QB_6_AN.59_1#c76d6168a.blank?vja=1&amp;pid=542d9b438&amp;color=0,0,0&amp;vpa=34&amp;vtp=1"/>
          <p:cNvSpPr/>
          <p:nvPr/>
        </p:nvSpPr>
        <p:spPr>
          <a:xfrm>
            <a:off x="1811401" y="5430647"/>
            <a:ext cx="196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32" name="QB_6_AN.60_1#c76d6168a.blank?vja=1&amp;pid=542d9b438&amp;color=0,0,0&amp;vpa=35&amp;vtp=1"/>
          <p:cNvSpPr/>
          <p:nvPr/>
        </p:nvSpPr>
        <p:spPr>
          <a:xfrm>
            <a:off x="2319401" y="5430647"/>
            <a:ext cx="450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rain</a:t>
            </a:r>
            <a:endParaRPr lang="en-US" altLang="zh-CN" sz="2000" dirty="0"/>
          </a:p>
        </p:txBody>
      </p:sp>
      <p:sp>
        <p:nvSpPr>
          <p:cNvPr id="33" name="QB_6_AN.61_1#c76d6168a.blank?vja=1&amp;pid=542d9b438&amp;color=0,0,0&amp;vpa=36&amp;vtp=1"/>
          <p:cNvSpPr/>
          <p:nvPr/>
        </p:nvSpPr>
        <p:spPr>
          <a:xfrm>
            <a:off x="3094101" y="5430647"/>
            <a:ext cx="1057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tomorrow</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P spid="13" grpId="0" animBg="1" build="p"/>
      <p:bldP spid="14" grpId="0" animBg="1" build="p"/>
      <p:bldP spid="15" grpId="0" animBg="1" build="p"/>
      <p:bldP spid="17" grpId="0" animBg="1" build="p"/>
      <p:bldP spid="18" grpId="0" animBg="1" build="p"/>
      <p:bldP spid="19" grpId="0" animBg="1" build="p"/>
      <p:bldP spid="20" grpId="0" animBg="1" build="p"/>
      <p:bldP spid="21" grpId="0" animBg="1" build="p"/>
      <p:bldP spid="23" grpId="0" animBg="1" build="p"/>
      <p:bldP spid="24" grpId="0" animBg="1" build="p"/>
      <p:bldP spid="25" grpId="0" animBg="1" build="p"/>
      <p:bldP spid="26" grpId="0" animBg="1" build="p"/>
      <p:bldP spid="27" grpId="0" animBg="1" build="p"/>
      <p:bldP spid="28" grpId="0" animBg="1" build="p"/>
      <p:bldP spid="30" grpId="0" animBg="1" build="p"/>
      <p:bldP spid="31" grpId="0" animBg="1" build="p"/>
      <p:bldP spid="32" grpId="0" animBg="1" build="p"/>
      <p:bldP spid="33"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45_1#7f3b19341?vja=1&amp;pid=2b3516b3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46_1#7f3b19341.bracket?vja=1&amp;pid=2b3516b35&amp;color=0,0,0&amp;vpa=209&amp;vtp=1"/>
          <p:cNvSpPr/>
          <p:nvPr/>
        </p:nvSpPr>
        <p:spPr>
          <a:xfrm>
            <a:off x="658501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45_2#7f3b19341.choices?vja=1&amp;pid=2b3516b35&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endParaRPr lang="en-US" altLang="zh-CN" sz="2000" dirty="0"/>
          </a:p>
        </p:txBody>
      </p:sp>
      <p:sp>
        <p:nvSpPr>
          <p:cNvPr id="5" name="QC_7_AS.447_1#7f3b19341?vja=1&amp;pid=2b3516b35&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Zahamena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highland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landform.The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ecosystems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depends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it.”可知，因为这里独特的高原地形特征，这个公园里同时具有多种生态系统。故选D项。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48_1#94a7e9e12?vja=1&amp;pid=2b3516b3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Zahamena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49_1#94a7e9e12.bracket?vja=1&amp;pid=2b3516b35&amp;color=0,0,0&amp;vpa=210&amp;vtp=1"/>
          <p:cNvSpPr/>
          <p:nvPr/>
        </p:nvSpPr>
        <p:spPr>
          <a:xfrm>
            <a:off x="838841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48_2#94a7e9e12.choices?vja=1&amp;pid=2b3516b35&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geography.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endParaRPr lang="en-US" altLang="zh-CN" sz="2000" dirty="0"/>
          </a:p>
        </p:txBody>
      </p:sp>
      <p:sp>
        <p:nvSpPr>
          <p:cNvPr id="5" name="QC_7_AS.450_1#94a7e9e12?vja=1&amp;pid=2b3516b35&amp;color=0,0,0&amp;vtp=1"/>
          <p:cNvSpPr/>
          <p:nvPr/>
        </p:nvSpPr>
        <p:spPr>
          <a:xfrm>
            <a:off x="722376" y="2077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推理判断题。根据第三段中的“Zahamena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typically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reddish-orange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color.”可知，这个公园可能是以当地的一种树木命名的。故选B项。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51_1#2c29abc90?vja=1&amp;pid=2b3516b35&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52_1#2c29abc90.bracket?vja=1&amp;pid=2b3516b35&amp;color=0,0,0&amp;mp=1&amp;vpa=211&amp;vtp=1"/>
          <p:cNvSpPr/>
          <p:nvPr/>
        </p:nvSpPr>
        <p:spPr>
          <a:xfrm>
            <a:off x="875353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51_2#2c29abc90.choices?vja=1&amp;pid=2b3516b35&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Zahamena.</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fitness.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C.Zahamena’s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geographical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climates.</a:t>
            </a:r>
            <a:endParaRPr lang="en-US" altLang="zh-CN" sz="2000" dirty="0"/>
          </a:p>
        </p:txBody>
      </p:sp>
      <p:sp>
        <p:nvSpPr>
          <p:cNvPr id="5" name="QC_7_AS.453_1#2c29abc90?vja=1&amp;pid=2b3516b35&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词义猜测题。根据画线词前的“Unluckily,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hotels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requirements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concerning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accommodations.”可知，扎哈梅纳国家公园周围没有酒店或餐馆，游览环境不是很好，由此可推知，画线词指的是扎哈梅纳国家公园艰苦的条件。故选A项。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61d2a28bb.fixed?vja=1&amp;pid=fb8ccd065&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4#61d2a28bb.fixed?vja=1&amp;pid=fb8ccd065&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Ⅲ</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Extended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Project</a:t>
            </a:r>
            <a:endParaRPr lang="en-US" altLang="zh-CN" sz="4400" dirty="0"/>
          </a:p>
        </p:txBody>
      </p:sp>
      <p:pic>
        <p:nvPicPr>
          <p:cNvPr id="4" name="C_4#61d2a28bb.fixed?vja=1&amp;pid=fb8ccd065&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61d2a28bb.fixed?vja=1&amp;pid=fb8ccd065&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54_1#5fa2d86f6?vja=1&amp;pid=caa3dce0b&amp;color=0,0,0&amp;vtp=1&amp;bt=1"/>
          <p:cNvSpPr/>
          <p:nvPr/>
        </p:nvSpPr>
        <p:spPr>
          <a:xfrm>
            <a:off x="722376" y="900000"/>
            <a:ext cx="10753344" cy="5248656"/>
          </a:xfrm>
          <a:prstGeom prst="rect">
            <a:avLst/>
          </a:prstGeom>
          <a:noFill/>
        </p:spPr>
        <p:txBody>
          <a:bodyPr wrap="square" lIns="0" tIns="0" rIns="0" bIns="0" rtlCol="0" anchor="t"/>
          <a:lstStyle/>
          <a:p>
            <a:pPr algn="ctr">
              <a:lnSpc>
                <a:spcPct val="123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[山西大同2025模拟]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82-kilometre-long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Panama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Atlantic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traffic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Japan.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Panama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miracle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（奇迹）</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David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McCullough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Panama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malaria,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afresh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1902,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decision-makers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Nicaragua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Panama.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Philippe-Jean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Bunau-Varilla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lobbied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Panama.</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54_1#5fa2d86f6?vja=1&amp;pid=caa3dce0b&amp;color=0,0,0&amp;vtp=1&amp;bt=1"/>
          <p:cNvSpPr/>
          <p:nvPr/>
        </p:nvSpPr>
        <p:spPr>
          <a:xfrm>
            <a:off x="722376" y="900000"/>
            <a:ext cx="10753344" cy="4152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Bunau-Varilla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Nicaragua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Nicaragua’s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Momotombo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volcano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erupting.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Washington,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decision-maker.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stamps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Panama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Nicaragua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42∶</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32.</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Nicaragua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forgotten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Nicaragua’s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pipeline,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railway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budget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273.6-kilometre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Panama’s,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Nicaragua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（股本）,</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Nicaragua’s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6_EX.455_1#5fa2d86f6?vja=1&amp;pid=caa3dce0b&amp;color=0,0,0&amp;vtp=1"/>
          <p:cNvSpPr/>
          <p:nvPr/>
        </p:nvSpPr>
        <p:spPr>
          <a:xfrm>
            <a:off x="722376" y="5093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本文是一篇说明文。文章主要介绍了巴拿马运河的基本情况、修建历程中的关键事件，以及尼加拉瓜计划修建新运河的动态。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56_1#5ed3af80d?vja=1&amp;pid=5fa2d86f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Panama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57_1#5ed3af80d.bracket?vja=1&amp;pid=5fa2d86f6&amp;color=0,0,0&amp;vpa=212&amp;vtp=1"/>
          <p:cNvSpPr/>
          <p:nvPr/>
        </p:nvSpPr>
        <p:spPr>
          <a:xfrm>
            <a:off x="616432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56_2#5ed3af80d.choices?vja=1&amp;pid=5fa2d86f6&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sailing.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1902.</a:t>
            </a:r>
            <a:endParaRPr lang="en-US" altLang="zh-CN" sz="2000" dirty="0"/>
          </a:p>
        </p:txBody>
      </p:sp>
      <p:sp>
        <p:nvSpPr>
          <p:cNvPr id="5" name="QC_7_AS.458_1#5ed3af80d?vja=1&amp;pid=5fa2d86f6&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82-kilometre-long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Panama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Canal</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shortest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Atlantic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Pacific.It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ships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11,000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America’s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southern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tip.”可知，巴拿马运河是连接大西洋和太平洋的最短航线，它让船只不必绕行合恩角，大大节省了船只的航行距离。故选A项。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59_1#28569cd01?vja=1&amp;pid=5fa2d86f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“lobbied”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0_1#28569cd01.bracket?vja=1&amp;pid=5fa2d86f6&amp;color=0,0,0&amp;vpa=213&amp;vtp=1"/>
          <p:cNvSpPr/>
          <p:nvPr/>
        </p:nvSpPr>
        <p:spPr>
          <a:xfrm>
            <a:off x="823601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59_2#28569cd01.choices?vja=1&amp;pid=5fa2d86f6&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3049905" algn="l"/>
                <a:tab pos="5477510" algn="l"/>
                <a:tab pos="8248015"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Persuaded.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Blamed.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.Forced.</a:t>
            </a:r>
            <a:endParaRPr lang="en-US" altLang="zh-CN" sz="2000" dirty="0"/>
          </a:p>
        </p:txBody>
      </p:sp>
      <p:sp>
        <p:nvSpPr>
          <p:cNvPr id="5" name="QC_7_AS.461_1#28569cd01?vja=1&amp;pid=5fa2d86f6&amp;color=0,0,0&amp;vtp=1"/>
          <p:cNvSpPr/>
          <p:nvPr/>
        </p:nvSpPr>
        <p:spPr>
          <a:xfrm>
            <a:off x="722376" y="1696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三段可知，1902年，大多数美国政府决策者更倾向于选择尼加拉瓜路线而非巴拿马路线，由转折词But可知，布纳·瓦里拉采取了某种行动，使他们改变了想法，最终选择了巴拿马路线，结合后文他利用邮票让决策者改变想法的细节可推断lobbied表示通过劝说、争取等方式影响他人的决策。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2_1#463497919?vja=1&amp;pid=5fa2d86f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abandoned?(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3_1#463497919.bracket?vja=1&amp;pid=5fa2d86f6&amp;color=0,0,0&amp;vpa=214&amp;vtp=1"/>
          <p:cNvSpPr/>
          <p:nvPr/>
        </p:nvSpPr>
        <p:spPr>
          <a:xfrm>
            <a:off x="7042468"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62_2#463497919.choices?vja=1&amp;pid=5fa2d86f6&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volcano.</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p:txBody>
      </p:sp>
      <p:sp>
        <p:nvSpPr>
          <p:cNvPr id="5" name="QC_7_AS.464_1#463497919?vja=1&amp;pid=5fa2d86f6&amp;color=0,0,0&amp;vtp=1"/>
          <p:cNvSpPr/>
          <p:nvPr/>
        </p:nvSpPr>
        <p:spPr>
          <a:xfrm>
            <a:off x="722376" y="2839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boiled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Bunau-Varilla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Nicaragua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Nicaragua’s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Momotombo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volcano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erupting</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stamps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favour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Panama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Nicaragua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42∶32.”可知，为说服美国政府决策者选择巴拿马路线，布诺-瓦里拉利用了尼加拉瓜的邮票——邮票上显示尼加拉瓜火山喷发的场景。这一细节让美国政府决策者意识到尼加拉瓜存在火山活动的潜在威胁，最终放弃了选择尼加拉瓜路线的想法。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5_1#b49f78221?vja=1&amp;pid=5fa2d86f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6_1#b49f78221.bracket?vja=1&amp;pid=5fa2d86f6&amp;color=0,0,0&amp;vpa=215&amp;vtp=1"/>
          <p:cNvSpPr/>
          <p:nvPr/>
        </p:nvSpPr>
        <p:spPr>
          <a:xfrm>
            <a:off x="57103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65_2#b49f78221.choices?vja=1&amp;pid=5fa2d86f6&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A.Nicaragua’s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Nicaragua.</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Panama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arrangement.</a:t>
            </a:r>
            <a:endParaRPr lang="en-US" altLang="zh-CN" sz="2000" dirty="0"/>
          </a:p>
        </p:txBody>
      </p:sp>
      <p:sp>
        <p:nvSpPr>
          <p:cNvPr id="5" name="QC_7_AS.467_1#b49f78221?vja=1&amp;pid=5fa2d86f6&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主旨大意题。根据尾段中的“In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2013,</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Nicaragua’s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approved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canal</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Nicaragua’s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true.”可知，最后一段讲尼加拉瓜政府批准中国公司勘探新运河的计划，还包括计划的细节（预算、股权安排等），即主要围绕尼加拉瓜的新计划展开。故选B项。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2_1#9d23bed87?vja=1&amp;pid=696b8be27&amp;color=0,0,0&amp;vtp=1&amp;bt=1"/>
          <p:cNvSpPr/>
          <p:nvPr/>
        </p:nvSpPr>
        <p:spPr>
          <a:xfrm>
            <a:off x="722376" y="896112"/>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Atlantic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ethnically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territories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geographical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Atlantic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valleys.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slow-moving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glaciers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Niagara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geography,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Siberia.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endParaRPr lang="en-US" altLang="zh-CN" sz="2000" dirty="0"/>
          </a:p>
        </p:txBody>
      </p:sp>
      <p:sp>
        <p:nvSpPr>
          <p:cNvPr id="3" name="QM_6_AN.63_1#9d23bed87.blank?vja=1&amp;pid=696b8be27&amp;color=0,0,0&amp;vpa=37&amp;vtp=1"/>
          <p:cNvSpPr/>
          <p:nvPr/>
        </p:nvSpPr>
        <p:spPr>
          <a:xfrm>
            <a:off x="6995160" y="1239012"/>
            <a:ext cx="942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stretches</a:t>
            </a:r>
            <a:endParaRPr lang="en-US" altLang="zh-CN" sz="2000" dirty="0"/>
          </a:p>
        </p:txBody>
      </p:sp>
      <p:sp>
        <p:nvSpPr>
          <p:cNvPr id="4" name="QM_6_AN.64_1#9d23bed87.blank?vja=1&amp;pid=696b8be27&amp;color=0,0,0&amp;vpa=38&amp;vtp=1"/>
          <p:cNvSpPr/>
          <p:nvPr/>
        </p:nvSpPr>
        <p:spPr>
          <a:xfrm>
            <a:off x="6268593" y="2369312"/>
            <a:ext cx="817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making</a:t>
            </a:r>
            <a:endParaRPr lang="en-US" altLang="zh-CN" sz="2000" dirty="0"/>
          </a:p>
        </p:txBody>
      </p:sp>
      <p:sp>
        <p:nvSpPr>
          <p:cNvPr id="5" name="QM_6_AN.65_1#9d23bed87.blank?vja=1&amp;pid=696b8be27&amp;color=0,0,0&amp;vpa=39&amp;vtp=1"/>
          <p:cNvSpPr/>
          <p:nvPr/>
        </p:nvSpPr>
        <p:spPr>
          <a:xfrm>
            <a:off x="998601" y="3144012"/>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6" name="QM_6_AN.66_1#9d23bed87.blank?vja=1&amp;pid=696b8be27&amp;color=0,0,0&amp;vpa=40&amp;vtp=1"/>
          <p:cNvSpPr/>
          <p:nvPr/>
        </p:nvSpPr>
        <p:spPr>
          <a:xfrm>
            <a:off x="1534732" y="3525012"/>
            <a:ext cx="803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various</a:t>
            </a:r>
            <a:endParaRPr lang="en-US" altLang="zh-CN" sz="2000" dirty="0"/>
          </a:p>
        </p:txBody>
      </p:sp>
      <p:sp>
        <p:nvSpPr>
          <p:cNvPr id="7" name="QM_6_AN.67_1#9d23bed87.blank?vja=1&amp;pid=696b8be27&amp;color=0,0,0&amp;vpa=41&amp;vtp=1"/>
          <p:cNvSpPr/>
          <p:nvPr/>
        </p:nvSpPr>
        <p:spPr>
          <a:xfrm>
            <a:off x="1746314" y="3906012"/>
            <a:ext cx="11112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attractions</a:t>
            </a:r>
            <a:endParaRPr lang="en-US" altLang="zh-CN" sz="2000" dirty="0"/>
          </a:p>
        </p:txBody>
      </p:sp>
      <p:sp>
        <p:nvSpPr>
          <p:cNvPr id="8" name="QM_6_AN.68_1#9d23bed87.blank?vja=1&amp;pid=696b8be27&amp;color=0,0,0&amp;vpa=42&amp;vtp=1"/>
          <p:cNvSpPr/>
          <p:nvPr/>
        </p:nvSpPr>
        <p:spPr>
          <a:xfrm>
            <a:off x="985901" y="4668012"/>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9" name="QM_6_AN.69_1#9d23bed87.blank?vja=1&amp;pid=696b8be27&amp;color=0,0,0&amp;vpa=43&amp;vtp=1"/>
          <p:cNvSpPr/>
          <p:nvPr/>
        </p:nvSpPr>
        <p:spPr>
          <a:xfrm>
            <a:off x="8659559" y="4668012"/>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a7a08e133?vja=1&amp;pid=caa3dce0b&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a7a08e133?vja=1&amp;pid=caa3dce0b&amp;color=0,0,0&amp;tib=255,255,255&amp;iip=4&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a7a08e133?vja=1&amp;pid=caa3dce0b&amp;color=0,0,0&amp;vtp=1"/>
          <p:cNvSpPr/>
          <p:nvPr/>
        </p:nvSpPr>
        <p:spPr>
          <a:xfrm>
            <a:off x="722377" y="1737184"/>
            <a:ext cx="10749631" cy="2252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1.take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over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接替；接任；接管；接手</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favour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支持；赞同</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&amp;5&amp;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进阶词汇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1.originate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.起源；发端于</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.创立；发明</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2.propose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.提议；建议；打算；提名</a:t>
            </a:r>
            <a:endParaRPr lang="en-US" altLang="zh-CN" sz="100" dirty="0"/>
          </a:p>
        </p:txBody>
      </p:sp>
      <p:pic>
        <p:nvPicPr>
          <p:cNvPr id="6" name="P_6_BD#a7a08e133?vja=1&amp;pid=caa3dce0b&amp;color=0,0,0&amp;tib=255,255,255&amp;iip=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3006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8_1#cc0e82ca8?vja=1&amp;pid=caa3dce0b&amp;color=0,0,0&amp;vtp=1&amp;bt=1"/>
          <p:cNvSpPr/>
          <p:nvPr/>
        </p:nvSpPr>
        <p:spPr>
          <a:xfrm>
            <a:off x="722376" y="900000"/>
            <a:ext cx="10753344" cy="45720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[湖南三湘名校教育联盟2024高二期中]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exotic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departure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anticipation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incredible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expensive.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enriches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Wollstonecraft,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philosopher,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Scandinavia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Letters</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Residence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Sweden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Norway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Denmark</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revolutionised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emotionally.</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8_1#cc0e82ca8?vja=1&amp;pid=caa3dce0b&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Wollstonecraft’s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assumptions.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unpredictability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Wollstonecraft’s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assumptions.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uncertainty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8_1#cc0e82ca8?vja=1&amp;pid=caa3dce0b&amp;color=0,0,0&amp;vtp=1&amp;bt=1"/>
          <p:cNvSpPr/>
          <p:nvPr/>
        </p:nvSpPr>
        <p:spPr>
          <a:xfrm>
            <a:off x="722376" y="900000"/>
            <a:ext cx="10753344" cy="2247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perspectives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（证实偏差）</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fulfilment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entertainment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enriching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#1.5.1</a:t>
            </a:r>
            <a:endParaRPr lang="en-US" altLang="zh-CN" sz="2000" dirty="0"/>
          </a:p>
        </p:txBody>
      </p:sp>
    </p:spTree>
  </p:cSld>
  <p:clrMapOvr>
    <a:masterClrMapping/>
  </p:clrMapOvr>
  <p:transition>
    <p:fade/>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469_1#cc0e82ca8?vja=1&amp;pid=caa3dce0b&amp;color=0,0,0&amp;mp=1&amp;vtp=1&amp;bt=1"/>
          <p:cNvSpPr/>
          <p:nvPr/>
        </p:nvSpPr>
        <p:spPr>
          <a:xfrm>
            <a:off x="722376" y="90000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本文是一篇议论文。文章主要论述了人们应该改变自己的旅行方式，让旅行从单纯的娱乐转变为深刻而丰富的体验，并对我们的生活产生持久的影响。</a:t>
            </a:r>
            <a:endParaRPr lang="en-US" altLang="zh-CN" sz="2000" dirty="0"/>
          </a:p>
        </p:txBody>
      </p:sp>
      <p:sp>
        <p:nvSpPr>
          <p:cNvPr id="3" name="QC_7_BD.470_1#b58d3b358?vja=1&amp;pid=cc0e82ca8&amp;color=0,0,0&amp;vtp=1"/>
          <p:cNvSpPr/>
          <p:nvPr/>
        </p:nvSpPr>
        <p:spPr>
          <a:xfrm>
            <a:off x="722376" y="166568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vacation?(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C_7_AN.471_1#b58d3b358.bracket?vja=1&amp;pid=cc0e82ca8&amp;color=0,0,0&amp;vpa=216&amp;vtp=1"/>
          <p:cNvSpPr/>
          <p:nvPr/>
        </p:nvSpPr>
        <p:spPr>
          <a:xfrm>
            <a:off x="9839389" y="166568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5" name="QC_7_BD.470_2#b58d3b358.choices?vja=1&amp;pid=cc0e82ca8&amp;color=0,0,0&amp;vtp=1"/>
          <p:cNvSpPr/>
          <p:nvPr/>
        </p:nvSpPr>
        <p:spPr>
          <a:xfrm>
            <a:off x="722376" y="2046683"/>
            <a:ext cx="10753344" cy="347853"/>
          </a:xfrm>
          <a:prstGeom prst="rect">
            <a:avLst/>
          </a:prstGeom>
          <a:noFill/>
        </p:spPr>
        <p:txBody>
          <a:bodyPr wrap="square" lIns="0" tIns="0" rIns="0" bIns="0" rtlCol="0" anchor="t"/>
          <a:lstStyle/>
          <a:p>
            <a:pPr>
              <a:lnSpc>
                <a:spcPct val="125000"/>
              </a:lnSpc>
              <a:tabLst>
                <a:tab pos="2506980" algn="l"/>
                <a:tab pos="5039360" algn="l"/>
                <a:tab pos="80924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.Astonished.</a:t>
            </a:r>
            <a:endParaRPr lang="en-US" altLang="zh-CN" sz="2000" dirty="0"/>
          </a:p>
        </p:txBody>
      </p:sp>
      <p:sp>
        <p:nvSpPr>
          <p:cNvPr id="6" name="QC_7_AS.472_1#b58d3b358?vja=1&amp;pid=cc0e82ca8&amp;color=0,0,0&amp;vtp=1"/>
          <p:cNvSpPr/>
          <p:nvPr/>
        </p:nvSpPr>
        <p:spPr>
          <a:xfrm>
            <a:off x="722376" y="2471371"/>
            <a:ext cx="10753344" cy="1913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departure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approaches,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anticipation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possibilities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endless.However,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returning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fades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routines.That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incredible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”可知，旅行出发前人们往往是非常期待的，但当旅行结束回到家，这种兴奋的感觉就会很快消退，仿佛做了一场梦一样，这种描述传递出一种失落的情绪。</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6"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3_1#e53696f03?vja=1&amp;pid=cc0e82ca8&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Wollstonecraft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4_1#e53696f03.bracket?vja=1&amp;pid=cc0e82ca8&amp;color=0,0,0&amp;vpa=217&amp;vtp=1"/>
          <p:cNvSpPr/>
          <p:nvPr/>
        </p:nvSpPr>
        <p:spPr>
          <a:xfrm>
            <a:off x="964761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73_2#e53696f03.choices?vja=1&amp;pid=cc0e82ca8&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endParaRPr lang="en-US" altLang="zh-CN" sz="2000" dirty="0"/>
          </a:p>
        </p:txBody>
      </p:sp>
      <p:sp>
        <p:nvSpPr>
          <p:cNvPr id="5" name="QC_7_AS.475_1#e53696f03?vja=1&amp;pid=cc0e82ca8&amp;color=0,0,0&amp;vtp=1"/>
          <p:cNvSpPr/>
          <p:nvPr/>
        </p:nvSpPr>
        <p:spPr>
          <a:xfrm>
            <a:off x="722376" y="2839847"/>
            <a:ext cx="10753344" cy="1913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推理判断题。第一段最后一句提出疑问：如果它（旅行）能成为一种变革性的体验，丰富我们的生活，那将会怎么样呢?接着第二段举了玛丽·沃斯通克拉夫特的例子，其中“Through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observations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reflections,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revolutionised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emotionally.”体现了旅行对她的改变，由此可推知，第二段中提到玛丽·沃斯通克拉夫特的例子是为了展示旅行的变革性力量。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6_1#d6bc863dc?vja=1&amp;pid=cc0e82ca8&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Wollstonecraft’s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7_1#d6bc863dc.bracket?vja=1&amp;pid=cc0e82ca8&amp;color=0,0,0&amp;vpa=218&amp;vtp=1"/>
          <p:cNvSpPr/>
          <p:nvPr/>
        </p:nvSpPr>
        <p:spPr>
          <a:xfrm>
            <a:off x="9420860"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76_2#d6bc863dc.choices?vja=1&amp;pid=cc0e82ca8&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territory.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miracles,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endParaRPr lang="en-US" altLang="zh-CN" sz="2000" dirty="0"/>
          </a:p>
        </p:txBody>
      </p:sp>
      <p:sp>
        <p:nvSpPr>
          <p:cNvPr id="5" name="QC_7_AS.478_1#d6bc863dc?vja=1&amp;pid=cc0e82ca8&amp;color=0,0,0&amp;vtp=1"/>
          <p:cNvSpPr/>
          <p:nvPr/>
        </p:nvSpPr>
        <p:spPr>
          <a:xfrm>
            <a:off x="722376" y="2077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内容可知，沃斯通克拉夫特尝试去积极地融入周围的环境，了解当地的风土人情和历史，她欣然接受旅行的不可预测性，允许自己在没有严格计划的情况下进行探索，“地图不等于疆域”表达我们不能仅仅依赖地图来了解一个地方，而要亲自去体验，与沃斯通克拉夫特的旅行方式相符。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9_1#cda1997f8?vja=1&amp;pid=cc0e82ca8&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80_1#cda1997f8.bracket?vja=1&amp;pid=cc0e82ca8&amp;color=0,0,0&amp;vpa=219&amp;vtp=1"/>
          <p:cNvSpPr/>
          <p:nvPr/>
        </p:nvSpPr>
        <p:spPr>
          <a:xfrm>
            <a:off x="726287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79_2#cda1997f8.choices?vja=1&amp;pid=cc0e82ca8&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bias.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perspectives.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entertainment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enrichment.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endParaRPr lang="en-US" altLang="zh-CN" sz="2000" dirty="0"/>
          </a:p>
        </p:txBody>
      </p:sp>
      <p:sp>
        <p:nvSpPr>
          <p:cNvPr id="5" name="QC_7_AS.481_1#cda1997f8?vja=1&amp;pid=cc0e82ca8&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细节理解题。根据第五段中的“Expose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perspectives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broaden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view.”可知，通过接触多元文化可以拓宽世界观，这是思维模型提升旅行体验的方式之一。故选D项。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2_1#3c93d1206?vja=1&amp;pid=ee0f71441&amp;color=0,0,0&amp;vtp=1&amp;bt=1"/>
          <p:cNvSpPr/>
          <p:nvPr/>
        </p:nvSpPr>
        <p:spPr>
          <a:xfrm>
            <a:off x="722376" y="900000"/>
            <a:ext cx="10753344" cy="4919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[全国新课标Ⅱ2024]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winner.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permanent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Italians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stomach,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recipe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p:txBody>
      </p:sp>
    </p:spTree>
  </p:cSld>
  <p:clrMapOvr>
    <a:masterClrMapping/>
  </p:clrMapOvr>
  <p:transition>
    <p:fade/>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2_1#3c93d1206?vja=1&amp;pid=ee0f71441&amp;color=0,0,0&amp;vtp=1&amp;bt=1"/>
          <p:cNvSpPr/>
          <p:nvPr/>
        </p:nvSpPr>
        <p:spPr>
          <a:xfrm>
            <a:off x="722376" y="900000"/>
            <a:ext cx="10753344" cy="728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2000" dirty="0"/>
          </a:p>
        </p:txBody>
      </p:sp>
      <p:sp>
        <p:nvSpPr>
          <p:cNvPr id="3" name="QM_6_EX.483_1#3c93d1206?vja=1&amp;pid=ee0f71441&amp;color=0,0,0&amp;vtp=1"/>
          <p:cNvSpPr/>
          <p:nvPr/>
        </p:nvSpPr>
        <p:spPr>
          <a:xfrm>
            <a:off x="722376" y="1671447"/>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作者初次去意大利旅游时，对意大利人的友好印象深刻，因此十年前作者决定定居欧洲时，毫不犹豫地选择了意大利。意大利人对食物的热爱以及他们与亲朋好友聚餐时的欢乐氛围深深地感染了作者。</a:t>
            </a:r>
            <a:endParaRPr lang="en-US" altLang="zh-CN" sz="2000" dirty="0"/>
          </a:p>
        </p:txBody>
      </p:sp>
      <p:sp>
        <p:nvSpPr>
          <p:cNvPr id="4" name="QC_7_BD.484_1#4aedf81ed.choices?vja=1&amp;pid=3c93d1206&amp;color=0,0,0&amp;vtp=1"/>
          <p:cNvSpPr/>
          <p:nvPr/>
        </p:nvSpPr>
        <p:spPr>
          <a:xfrm>
            <a:off x="722376" y="28215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C.visit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a:t>
            </a:r>
            <a:endParaRPr lang="en-US" altLang="zh-CN" sz="2000" dirty="0"/>
          </a:p>
        </p:txBody>
      </p:sp>
      <p:sp>
        <p:nvSpPr>
          <p:cNvPr id="5" name="QC_7_AS.486_1#4aedf81ed?vja=1&amp;pid=3c93d1206&amp;color=0,0,0&amp;vtp=1"/>
          <p:cNvSpPr/>
          <p:nvPr/>
        </p:nvSpPr>
        <p:spPr>
          <a:xfrm>
            <a:off x="722376" y="3246423"/>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Europe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ago和下文After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permanent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home可知,十年前作者决定在欧洲买一所房子，并最终在意大利定居。settle意为“定居”，符合语境。</a:t>
            </a:r>
            <a:endParaRPr lang="en-US" altLang="zh-CN" sz="2200" dirty="0"/>
          </a:p>
        </p:txBody>
      </p:sp>
      <p:sp>
        <p:nvSpPr>
          <p:cNvPr id="6" name="QC_7_AN.485_1#4aedf81ed.bracket?vja=1&amp;pid=3c93d1206&amp;color=0,0,0&amp;vpa=220&amp;vtp=1"/>
          <p:cNvSpPr/>
          <p:nvPr/>
        </p:nvSpPr>
        <p:spPr>
          <a:xfrm>
            <a:off x="1176401" y="28215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Lst>
  </p:timing>
</p:sld>
</file>

<file path=ppt/tags/tag1.xml><?xml version="1.0" encoding="utf-8"?>
<p:tagLst xmlns:p="http://schemas.openxmlformats.org/presentationml/2006/main">
  <p:tag name="KSO_WM_DIAGRAM_VIRTUALLY_FRAME" val="{&quot;height&quot;:407.70000000000005,&quot;left&quot;:56.879999999999995,&quot;top&quot;:70.56,&quot;width&quot;:846.72}"/>
</p:tagLst>
</file>

<file path=ppt/tags/tag10.xml><?xml version="1.0" encoding="utf-8"?>
<p:tagLst xmlns:p="http://schemas.openxmlformats.org/presentationml/2006/main">
  <p:tag name="KSO_WM_DIAGRAM_VIRTUALLY_FRAME" val="{&quot;height&quot;:420.66999999999996,&quot;left&quot;:56.879999999999995,&quot;top&quot;:67.56007874015748,&quot;width&quot;:843.32}"/>
</p:tagLst>
</file>

<file path=ppt/tags/tag11.xml><?xml version="1.0" encoding="utf-8"?>
<p:tagLst xmlns:p="http://schemas.openxmlformats.org/presentationml/2006/main">
  <p:tag name="KSO_WM_DIAGRAM_VIRTUALLY_FRAME" val="{&quot;height&quot;:420.66999999999996,&quot;left&quot;:56.879999999999995,&quot;top&quot;:67.56007874015748,&quot;width&quot;:843.32}"/>
</p:tagLst>
</file>

<file path=ppt/tags/tag12.xml><?xml version="1.0" encoding="utf-8"?>
<p:tagLst xmlns:p="http://schemas.openxmlformats.org/presentationml/2006/main">
  <p:tag name="KSO_WM_DIAGRAM_VIRTUALLY_FRAME" val="{&quot;height&quot;:420.66999999999996,&quot;left&quot;:56.879999999999995,&quot;top&quot;:67.56007874015748,&quot;width&quot;:843.32}"/>
</p:tagLst>
</file>

<file path=ppt/tags/tag13.xml><?xml version="1.0" encoding="utf-8"?>
<p:tagLst xmlns:p="http://schemas.openxmlformats.org/presentationml/2006/main">
  <p:tag name="KSO_WM_DIAGRAM_VIRTUALLY_FRAME" val="{&quot;height&quot;:420.66999999999996,&quot;left&quot;:56.879999999999995,&quot;top&quot;:67.56007874015748,&quot;width&quot;:843.32}"/>
</p:tagLst>
</file>

<file path=ppt/tags/tag14.xml><?xml version="1.0" encoding="utf-8"?>
<p:tagLst xmlns:p="http://schemas.openxmlformats.org/presentationml/2006/main">
  <p:tag name="KSO_WM_DIAGRAM_VIRTUALLY_FRAME" val="{&quot;height&quot;:420.66999999999996,&quot;left&quot;:56.879999999999995,&quot;top&quot;:67.56007874015748,&quot;width&quot;:843.32}"/>
</p:tagLst>
</file>

<file path=ppt/tags/tag15.xml><?xml version="1.0" encoding="utf-8"?>
<p:tagLst xmlns:p="http://schemas.openxmlformats.org/presentationml/2006/main">
  <p:tag name="KSO_WM_DIAGRAM_VIRTUALLY_FRAME" val="{&quot;height&quot;:420.66999999999996,&quot;left&quot;:56.879999999999995,&quot;top&quot;:67.56007874015748,&quot;width&quot;:843.32}"/>
</p:tagLst>
</file>

<file path=ppt/tags/tag16.xml><?xml version="1.0" encoding="utf-8"?>
<p:tagLst xmlns:p="http://schemas.openxmlformats.org/presentationml/2006/main">
  <p:tag name="KSO_WM_DIAGRAM_VIRTUALLY_FRAME" val="{&quot;height&quot;:420.66999999999996,&quot;left&quot;:56.879999999999995,&quot;top&quot;:67.56007874015748,&quot;width&quot;:843.32}"/>
</p:tagLst>
</file>

<file path=ppt/tags/tag17.xml><?xml version="1.0" encoding="utf-8"?>
<p:tagLst xmlns:p="http://schemas.openxmlformats.org/presentationml/2006/main">
  <p:tag name="KSO_WM_DIAGRAM_VIRTUALLY_FRAME" val="{&quot;height&quot;:420.66999999999996,&quot;left&quot;:56.879999999999995,&quot;top&quot;:67.56007874015748,&quot;width&quot;:843.32}"/>
</p:tagLst>
</file>

<file path=ppt/tags/tag18.xml><?xml version="1.0" encoding="utf-8"?>
<p:tagLst xmlns:p="http://schemas.openxmlformats.org/presentationml/2006/main">
  <p:tag name="KSO_WM_DIAGRAM_VIRTUALLY_FRAME" val="{&quot;height&quot;:420.66999999999996,&quot;left&quot;:56.879999999999995,&quot;top&quot;:67.56007874015748,&quot;width&quot;:843.32}"/>
</p:tagLst>
</file>

<file path=ppt/tags/tag19.xml><?xml version="1.0" encoding="utf-8"?>
<p:tagLst xmlns:p="http://schemas.openxmlformats.org/presentationml/2006/main">
  <p:tag name="KSO_WM_DIAGRAM_VIRTUALLY_FRAME" val="{&quot;height&quot;:410.4399212598425,&quot;left&quot;:56.879999999999995,&quot;top&quot;:67.56007874015748,&quot;width&quot;:846.72}"/>
</p:tagLst>
</file>

<file path=ppt/tags/tag2.xml><?xml version="1.0" encoding="utf-8"?>
<p:tagLst xmlns:p="http://schemas.openxmlformats.org/presentationml/2006/main">
  <p:tag name="KSO_WM_DIAGRAM_VIRTUALLY_FRAME" val="{&quot;height&quot;:407.70000000000005,&quot;left&quot;:56.879999999999995,&quot;top&quot;:70.56,&quot;width&quot;:846.72}"/>
</p:tagLst>
</file>

<file path=ppt/tags/tag20.xml><?xml version="1.0" encoding="utf-8"?>
<p:tagLst xmlns:p="http://schemas.openxmlformats.org/presentationml/2006/main">
  <p:tag name="KSO_WM_DIAGRAM_VIRTUALLY_FRAME" val="{&quot;height&quot;:410.4399212598425,&quot;left&quot;:56.879999999999995,&quot;top&quot;:67.56007874015748,&quot;width&quot;:846.72}"/>
</p:tagLst>
</file>

<file path=ppt/tags/tag21.xml><?xml version="1.0" encoding="utf-8"?>
<p:tagLst xmlns:p="http://schemas.openxmlformats.org/presentationml/2006/main">
  <p:tag name="KSO_WM_DIAGRAM_VIRTUALLY_FRAME" val="{&quot;height&quot;:410.4399212598425,&quot;left&quot;:56.879999999999995,&quot;top&quot;:67.56007874015748,&quot;width&quot;:846.72}"/>
</p:tagLst>
</file>

<file path=ppt/tags/tag22.xml><?xml version="1.0" encoding="utf-8"?>
<p:tagLst xmlns:p="http://schemas.openxmlformats.org/presentationml/2006/main">
  <p:tag name="KSO_WM_DIAGRAM_VIRTUALLY_FRAME" val="{&quot;height&quot;:410.4399212598425,&quot;left&quot;:56.879999999999995,&quot;top&quot;:67.56007874015748,&quot;width&quot;:846.72}"/>
</p:tagLst>
</file>

<file path=ppt/tags/tag23.xml><?xml version="1.0" encoding="utf-8"?>
<p:tagLst xmlns:p="http://schemas.openxmlformats.org/presentationml/2006/main">
  <p:tag name="KSO_WM_DIAGRAM_VIRTUALLY_FRAME" val="{&quot;height&quot;:410.4399212598425,&quot;left&quot;:56.879999999999995,&quot;top&quot;:67.56007874015748,&quot;width&quot;:846.72}"/>
</p:tagLst>
</file>

<file path=ppt/tags/tag24.xml><?xml version="1.0" encoding="utf-8"?>
<p:tagLst xmlns:p="http://schemas.openxmlformats.org/presentationml/2006/main">
  <p:tag name="KSO_WM_DIAGRAM_VIRTUALLY_FRAME" val="{&quot;height&quot;:410.4399212598425,&quot;left&quot;:56.879999999999995,&quot;top&quot;:67.56007874015748,&quot;width&quot;:846.72}"/>
</p:tagLst>
</file>

<file path=ppt/tags/tag25.xml><?xml version="1.0" encoding="utf-8"?>
<p:tagLst xmlns:p="http://schemas.openxmlformats.org/presentationml/2006/main">
  <p:tag name="KSO_WM_DIAGRAM_VIRTUALLY_FRAME" val="{&quot;height&quot;:410.4399212598425,&quot;left&quot;:56.879999999999995,&quot;top&quot;:67.56007874015748,&quot;width&quot;:846.72}"/>
</p:tagLst>
</file>

<file path=ppt/tags/tag26.xml><?xml version="1.0" encoding="utf-8"?>
<p:tagLst xmlns:p="http://schemas.openxmlformats.org/presentationml/2006/main">
  <p:tag name="KSO_WM_DIAGRAM_VIRTUALLY_FRAME" val="{&quot;height&quot;:410.4399212598425,&quot;left&quot;:56.879999999999995,&quot;top&quot;:67.56007874015748,&quot;width&quot;:846.72}"/>
</p:tagLst>
</file>

<file path=ppt/tags/tag27.xml><?xml version="1.0" encoding="utf-8"?>
<p:tagLst xmlns:p="http://schemas.openxmlformats.org/presentationml/2006/main">
  <p:tag name="KSO_WM_DIAGRAM_VIRTUALLY_FRAME" val="{&quot;height&quot;:410.4399212598425,&quot;left&quot;:56.879999999999995,&quot;top&quot;:67.56007874015748,&quot;width&quot;:846.72}"/>
</p:tagLst>
</file>

<file path=ppt/tags/tag28.xml><?xml version="1.0" encoding="utf-8"?>
<p:tagLst xmlns:p="http://schemas.openxmlformats.org/presentationml/2006/main">
  <p:tag name="commondata" val="eyJoZGlkIjoiNjhhYWY1ZDI1YzRkNGVjYWI0NWZjZGI3NGRlMmEyZDcifQ=="/>
</p:tagLst>
</file>

<file path=ppt/tags/tag3.xml><?xml version="1.0" encoding="utf-8"?>
<p:tagLst xmlns:p="http://schemas.openxmlformats.org/presentationml/2006/main">
  <p:tag name="KSO_WM_DIAGRAM_VIRTUALLY_FRAME" val="{&quot;height&quot;:407.70000000000005,&quot;left&quot;:56.879999999999995,&quot;top&quot;:70.56,&quot;width&quot;:846.72}"/>
</p:tagLst>
</file>

<file path=ppt/tags/tag4.xml><?xml version="1.0" encoding="utf-8"?>
<p:tagLst xmlns:p="http://schemas.openxmlformats.org/presentationml/2006/main">
  <p:tag name="KSO_WM_DIAGRAM_VIRTUALLY_FRAME" val="{&quot;height&quot;:407.70000000000005,&quot;left&quot;:56.879999999999995,&quot;top&quot;:70.56,&quot;width&quot;:846.72}"/>
</p:tagLst>
</file>

<file path=ppt/tags/tag5.xml><?xml version="1.0" encoding="utf-8"?>
<p:tagLst xmlns:p="http://schemas.openxmlformats.org/presentationml/2006/main">
  <p:tag name="KSO_WM_DIAGRAM_VIRTUALLY_FRAME" val="{&quot;height&quot;:407.70000000000005,&quot;left&quot;:56.879999999999995,&quot;top&quot;:70.56,&quot;width&quot;:846.72}"/>
</p:tagLst>
</file>

<file path=ppt/tags/tag6.xml><?xml version="1.0" encoding="utf-8"?>
<p:tagLst xmlns:p="http://schemas.openxmlformats.org/presentationml/2006/main">
  <p:tag name="KSO_WM_DIAGRAM_VIRTUALLY_FRAME" val="{&quot;height&quot;:407.70000000000005,&quot;left&quot;:56.879999999999995,&quot;top&quot;:70.56,&quot;width&quot;:846.72}"/>
</p:tagLst>
</file>

<file path=ppt/tags/tag7.xml><?xml version="1.0" encoding="utf-8"?>
<p:tagLst xmlns:p="http://schemas.openxmlformats.org/presentationml/2006/main">
  <p:tag name="KSO_WM_DIAGRAM_VIRTUALLY_FRAME" val="{&quot;height&quot;:407.70000000000005,&quot;left&quot;:56.879999999999995,&quot;top&quot;:70.56,&quot;width&quot;:846.72}"/>
</p:tagLst>
</file>

<file path=ppt/tags/tag8.xml><?xml version="1.0" encoding="utf-8"?>
<p:tagLst xmlns:p="http://schemas.openxmlformats.org/presentationml/2006/main">
  <p:tag name="KSO_WM_DIAGRAM_VIRTUALLY_FRAME" val="{&quot;height&quot;:407.70000000000005,&quot;left&quot;:56.879999999999995,&quot;top&quot;:70.56,&quot;width&quot;:846.72}"/>
</p:tagLst>
</file>

<file path=ppt/tags/tag9.xml><?xml version="1.0" encoding="utf-8"?>
<p:tagLst xmlns:p="http://schemas.openxmlformats.org/presentationml/2006/main">
  <p:tag name="KSO_WM_DIAGRAM_VIRTUALLY_FRAME" val="{&quot;height&quot;:407.70000000000005,&quot;left&quot;:56.879999999999995,&quot;top&quot;:70.56,&quot;width&quot;:846.72}"/>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73922</Words>
  <Application>WPS 演示</Application>
  <PresentationFormat>宽屏</PresentationFormat>
  <Paragraphs>1711</Paragraphs>
  <Slides>142</Slides>
  <Notes>128</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142</vt:i4>
      </vt:variant>
    </vt:vector>
  </HeadingPairs>
  <TitlesOfParts>
    <vt:vector size="164"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Calibri</vt:lpstr>
      <vt:lpstr>等线</vt:lpstr>
      <vt:lpstr>Arial Unicode MS</vt:lpstr>
      <vt:lpstr>仿宋</vt:lpstr>
      <vt:lpstr>仿宋</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Cristina</cp:lastModifiedBy>
  <cp:revision>4</cp:revision>
  <dcterms:created xsi:type="dcterms:W3CDTF">2025-10-22T05:25:00Z</dcterms:created>
  <dcterms:modified xsi:type="dcterms:W3CDTF">2025-10-27T01:51:18Z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E18BD270D5EA436A988CCB7E5A745C08_12</vt:lpwstr>
  </property>
  <property fmtid="{D5CDD505-2E9C-101B-9397-08002B2CF9AE}" pid="3" name="KSOProductBuildVer">
    <vt:lpwstr>2052-12.1.0.18276</vt:lpwstr>
  </property>
</Properties>
</file>